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11"/>
  </p:notesMasterIdLst>
  <p:sldIdLst>
    <p:sldId id="256" r:id="rId3"/>
    <p:sldId id="296" r:id="rId4"/>
    <p:sldId id="288" r:id="rId5"/>
    <p:sldId id="287" r:id="rId6"/>
    <p:sldId id="294" r:id="rId7"/>
    <p:sldId id="298" r:id="rId8"/>
    <p:sldId id="297" r:id="rId9"/>
    <p:sldId id="293" r:id="rId10"/>
  </p:sldIdLst>
  <p:sldSz cx="9144000" cy="5143500" type="screen16x9"/>
  <p:notesSz cx="6858000" cy="9144000"/>
  <p:embeddedFontLst>
    <p:embeddedFont>
      <p:font typeface="Droid Serif" charset="0"/>
      <p:regular r:id="rId12"/>
    </p:embeddedFont>
    <p:embeddedFont>
      <p:font typeface="Quattrocento Sans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Bahnschrift Light" charset="0"/>
      <p:regular r:id="rId21"/>
    </p:embeddedFont>
    <p:embeddedFont>
      <p:font typeface="Berlin Sans FB Demi" pitchFamily="34" charset="0"/>
      <p:bold r:id="rId22"/>
    </p:embeddedFont>
    <p:embeddedFont>
      <p:font typeface="Montserrat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2D"/>
    <a:srgbClr val="FF9E00"/>
    <a:srgbClr val="25E5FF"/>
    <a:srgbClr val="FFBA4B"/>
    <a:srgbClr val="F7FEFF"/>
    <a:srgbClr val="E5FCFF"/>
    <a:srgbClr val="C1F8FF"/>
    <a:srgbClr val="8BF1FF"/>
    <a:srgbClr val="FFD185"/>
    <a:srgbClr val="FFE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1DA1674-341F-400D-A846-977EBB1C71CE}">
  <a:tblStyle styleId="{01DA1674-341F-400D-A846-977EBB1C71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 snapToGrid="0">
      <p:cViewPr>
        <p:scale>
          <a:sx n="131" d="100"/>
          <a:sy n="131" d="100"/>
        </p:scale>
        <p:origin x="-1044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315B7-86BE-4AE8-AF8A-805C7C9C8010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E5FD2B5-3E00-4299-BC0A-BEC4908F4725}">
      <dgm:prSet phldrT="[Текст]" custT="1"/>
      <dgm:spPr/>
      <dgm:t>
        <a:bodyPr/>
        <a:lstStyle/>
        <a:p>
          <a:r>
            <a:rPr lang="ru-RU" sz="24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</a:rPr>
            <a:t>Закрепление</a:t>
          </a:r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сотрудника в организации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DD2D67-884F-4CFF-A5DE-4F494827F304}" type="parTrans" cxnId="{99C1D1F4-D98C-4586-8CD9-00E87AC79DEA}">
      <dgm:prSet/>
      <dgm:spPr/>
      <dgm:t>
        <a:bodyPr/>
        <a:lstStyle/>
        <a:p>
          <a:endParaRPr lang="ru-RU"/>
        </a:p>
      </dgm:t>
    </dgm:pt>
    <dgm:pt modelId="{2086819D-DACF-4A4F-ADAF-0AE60AABE169}" type="sibTrans" cxnId="{99C1D1F4-D98C-4586-8CD9-00E87AC79DEA}">
      <dgm:prSet/>
      <dgm:spPr/>
      <dgm:t>
        <a:bodyPr/>
        <a:lstStyle/>
        <a:p>
          <a:endParaRPr lang="ru-RU"/>
        </a:p>
      </dgm:t>
    </dgm:pt>
    <dgm:pt modelId="{08140DC2-B97D-4079-93D2-8DCF62860956}">
      <dgm:prSet phldrT="[Текст]" custT="1"/>
      <dgm:spPr/>
      <dgm:t>
        <a:bodyPr/>
        <a:lstStyle/>
        <a:p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Возможность расширения, предоставляемого работникам, </a:t>
          </a:r>
          <a:r>
            <a:rPr lang="ru-RU" sz="24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социального пакета</a:t>
          </a:r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, в части</a:t>
          </a:r>
          <a:b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улучшения жилищных условий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AABBC0-7AB7-4677-85CE-C94F55B66BD2}" type="parTrans" cxnId="{993A987A-5716-48AB-AD21-E545BE48A808}">
      <dgm:prSet/>
      <dgm:spPr/>
      <dgm:t>
        <a:bodyPr/>
        <a:lstStyle/>
        <a:p>
          <a:endParaRPr lang="ru-RU"/>
        </a:p>
      </dgm:t>
    </dgm:pt>
    <dgm:pt modelId="{84AE0AAF-BFDA-4D1F-B4BA-66BA206F3675}" type="sibTrans" cxnId="{993A987A-5716-48AB-AD21-E545BE48A808}">
      <dgm:prSet/>
      <dgm:spPr/>
      <dgm:t>
        <a:bodyPr/>
        <a:lstStyle/>
        <a:p>
          <a:endParaRPr lang="ru-RU"/>
        </a:p>
      </dgm:t>
    </dgm:pt>
    <dgm:pt modelId="{1893D3E2-FD07-4F8F-94D3-29057D7709B4}" type="pres">
      <dgm:prSet presAssocID="{7AA315B7-86BE-4AE8-AF8A-805C7C9C801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79B1F0-684F-4BDC-8B39-86589C5758F5}" type="pres">
      <dgm:prSet presAssocID="{9E5FD2B5-3E00-4299-BC0A-BEC4908F4725}" presName="circle1" presStyleLbl="node1" presStyleIdx="0" presStyleCnt="2"/>
      <dgm:spPr>
        <a:solidFill>
          <a:srgbClr val="FF9E00"/>
        </a:solidFill>
      </dgm:spPr>
      <dgm:t>
        <a:bodyPr/>
        <a:lstStyle/>
        <a:p>
          <a:endParaRPr lang="ru-RU"/>
        </a:p>
      </dgm:t>
    </dgm:pt>
    <dgm:pt modelId="{882D1A71-70AE-422E-AEB1-244E889A73F1}" type="pres">
      <dgm:prSet presAssocID="{9E5FD2B5-3E00-4299-BC0A-BEC4908F4725}" presName="space" presStyleCnt="0"/>
      <dgm:spPr/>
    </dgm:pt>
    <dgm:pt modelId="{2487A3C9-7CBA-4E03-B44C-A1C4525A9657}" type="pres">
      <dgm:prSet presAssocID="{9E5FD2B5-3E00-4299-BC0A-BEC4908F4725}" presName="rect1" presStyleLbl="alignAcc1" presStyleIdx="0" presStyleCnt="2"/>
      <dgm:spPr/>
      <dgm:t>
        <a:bodyPr/>
        <a:lstStyle/>
        <a:p>
          <a:endParaRPr lang="ru-RU"/>
        </a:p>
      </dgm:t>
    </dgm:pt>
    <dgm:pt modelId="{E5F1FEC3-E567-4DDA-85C8-14B15299B518}" type="pres">
      <dgm:prSet presAssocID="{08140DC2-B97D-4079-93D2-8DCF62860956}" presName="vertSpace2" presStyleLbl="node1" presStyleIdx="0" presStyleCnt="2"/>
      <dgm:spPr/>
    </dgm:pt>
    <dgm:pt modelId="{EFBD273A-DD45-4880-BF88-45FE9284ADF7}" type="pres">
      <dgm:prSet presAssocID="{08140DC2-B97D-4079-93D2-8DCF62860956}" presName="circle2" presStyleLbl="node1" presStyleIdx="1" presStyleCnt="2"/>
      <dgm:spPr>
        <a:solidFill>
          <a:srgbClr val="8BF1FF"/>
        </a:solidFill>
      </dgm:spPr>
      <dgm:t>
        <a:bodyPr/>
        <a:lstStyle/>
        <a:p>
          <a:endParaRPr lang="ru-RU"/>
        </a:p>
      </dgm:t>
    </dgm:pt>
    <dgm:pt modelId="{B0995D1E-21A5-49D9-88F9-9E65865256BC}" type="pres">
      <dgm:prSet presAssocID="{08140DC2-B97D-4079-93D2-8DCF62860956}" presName="rect2" presStyleLbl="alignAcc1" presStyleIdx="1" presStyleCnt="2"/>
      <dgm:spPr/>
      <dgm:t>
        <a:bodyPr/>
        <a:lstStyle/>
        <a:p>
          <a:endParaRPr lang="ru-RU"/>
        </a:p>
      </dgm:t>
    </dgm:pt>
    <dgm:pt modelId="{60899EC8-4E49-4270-98FF-1DFB0570317C}" type="pres">
      <dgm:prSet presAssocID="{9E5FD2B5-3E00-4299-BC0A-BEC4908F472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1C8B3-F0FD-4A6C-A648-83CCFC458302}" type="pres">
      <dgm:prSet presAssocID="{08140DC2-B97D-4079-93D2-8DCF6286095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6AD5F-DB40-405E-9A02-9E299F47ABEC}" type="presOf" srcId="{9E5FD2B5-3E00-4299-BC0A-BEC4908F4725}" destId="{2487A3C9-7CBA-4E03-B44C-A1C4525A9657}" srcOrd="0" destOrd="0" presId="urn:microsoft.com/office/officeart/2005/8/layout/target3"/>
    <dgm:cxn modelId="{0553EB17-AC0F-41FC-BB10-A094A19B24D3}" type="presOf" srcId="{08140DC2-B97D-4079-93D2-8DCF62860956}" destId="{B0995D1E-21A5-49D9-88F9-9E65865256BC}" srcOrd="0" destOrd="0" presId="urn:microsoft.com/office/officeart/2005/8/layout/target3"/>
    <dgm:cxn modelId="{99C1D1F4-D98C-4586-8CD9-00E87AC79DEA}" srcId="{7AA315B7-86BE-4AE8-AF8A-805C7C9C8010}" destId="{9E5FD2B5-3E00-4299-BC0A-BEC4908F4725}" srcOrd="0" destOrd="0" parTransId="{01DD2D67-884F-4CFF-A5DE-4F494827F304}" sibTransId="{2086819D-DACF-4A4F-ADAF-0AE60AABE169}"/>
    <dgm:cxn modelId="{BF0F238B-1165-49DD-8F13-7AABAD6CD812}" type="presOf" srcId="{7AA315B7-86BE-4AE8-AF8A-805C7C9C8010}" destId="{1893D3E2-FD07-4F8F-94D3-29057D7709B4}" srcOrd="0" destOrd="0" presId="urn:microsoft.com/office/officeart/2005/8/layout/target3"/>
    <dgm:cxn modelId="{993A987A-5716-48AB-AD21-E545BE48A808}" srcId="{7AA315B7-86BE-4AE8-AF8A-805C7C9C8010}" destId="{08140DC2-B97D-4079-93D2-8DCF62860956}" srcOrd="1" destOrd="0" parTransId="{94AABBC0-7AB7-4677-85CE-C94F55B66BD2}" sibTransId="{84AE0AAF-BFDA-4D1F-B4BA-66BA206F3675}"/>
    <dgm:cxn modelId="{E6EC6782-3479-463D-B3BB-459A946D2179}" type="presOf" srcId="{08140DC2-B97D-4079-93D2-8DCF62860956}" destId="{8831C8B3-F0FD-4A6C-A648-83CCFC458302}" srcOrd="1" destOrd="0" presId="urn:microsoft.com/office/officeart/2005/8/layout/target3"/>
    <dgm:cxn modelId="{0C1001E7-A9E0-4F58-B227-74E2EB8AB7FC}" type="presOf" srcId="{9E5FD2B5-3E00-4299-BC0A-BEC4908F4725}" destId="{60899EC8-4E49-4270-98FF-1DFB0570317C}" srcOrd="1" destOrd="0" presId="urn:microsoft.com/office/officeart/2005/8/layout/target3"/>
    <dgm:cxn modelId="{6F876605-DF66-4C33-AAEC-01B7F448FF21}" type="presParOf" srcId="{1893D3E2-FD07-4F8F-94D3-29057D7709B4}" destId="{1A79B1F0-684F-4BDC-8B39-86589C5758F5}" srcOrd="0" destOrd="0" presId="urn:microsoft.com/office/officeart/2005/8/layout/target3"/>
    <dgm:cxn modelId="{E445066E-D977-4C75-8F9B-8BDCD5634953}" type="presParOf" srcId="{1893D3E2-FD07-4F8F-94D3-29057D7709B4}" destId="{882D1A71-70AE-422E-AEB1-244E889A73F1}" srcOrd="1" destOrd="0" presId="urn:microsoft.com/office/officeart/2005/8/layout/target3"/>
    <dgm:cxn modelId="{64EB65BE-7827-44BE-8FE3-C037B804B855}" type="presParOf" srcId="{1893D3E2-FD07-4F8F-94D3-29057D7709B4}" destId="{2487A3C9-7CBA-4E03-B44C-A1C4525A9657}" srcOrd="2" destOrd="0" presId="urn:microsoft.com/office/officeart/2005/8/layout/target3"/>
    <dgm:cxn modelId="{A4470653-BC3C-45FA-9D9D-53149B5F7202}" type="presParOf" srcId="{1893D3E2-FD07-4F8F-94D3-29057D7709B4}" destId="{E5F1FEC3-E567-4DDA-85C8-14B15299B518}" srcOrd="3" destOrd="0" presId="urn:microsoft.com/office/officeart/2005/8/layout/target3"/>
    <dgm:cxn modelId="{EFB851C2-7920-428F-B0F6-A5F14A214C24}" type="presParOf" srcId="{1893D3E2-FD07-4F8F-94D3-29057D7709B4}" destId="{EFBD273A-DD45-4880-BF88-45FE9284ADF7}" srcOrd="4" destOrd="0" presId="urn:microsoft.com/office/officeart/2005/8/layout/target3"/>
    <dgm:cxn modelId="{A06B4968-7DD3-4A52-891F-951CBAC0616B}" type="presParOf" srcId="{1893D3E2-FD07-4F8F-94D3-29057D7709B4}" destId="{B0995D1E-21A5-49D9-88F9-9E65865256BC}" srcOrd="5" destOrd="0" presId="urn:microsoft.com/office/officeart/2005/8/layout/target3"/>
    <dgm:cxn modelId="{E3F99B00-4713-49A5-A0C1-9AE89FC37622}" type="presParOf" srcId="{1893D3E2-FD07-4F8F-94D3-29057D7709B4}" destId="{60899EC8-4E49-4270-98FF-1DFB0570317C}" srcOrd="6" destOrd="0" presId="urn:microsoft.com/office/officeart/2005/8/layout/target3"/>
    <dgm:cxn modelId="{3DD4AF2D-24FD-4362-A0AE-DF115DE17991}" type="presParOf" srcId="{1893D3E2-FD07-4F8F-94D3-29057D7709B4}" destId="{8831C8B3-F0FD-4A6C-A648-83CCFC45830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40042-BB5E-4737-9215-8CF1C820D15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D1A4778-9A1D-4F81-86BC-DC897829C08F}">
      <dgm:prSet phldrT="[Текст]" custT="1"/>
      <dgm:spPr>
        <a:solidFill>
          <a:schemeClr val="bg1"/>
        </a:solidFill>
      </dgm:spPr>
      <dgm:t>
        <a:bodyPr/>
        <a:lstStyle/>
        <a:p>
          <a:pPr algn="just"/>
          <a:r>
            <a:rPr lang="ru-RU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первоочередное право </a:t>
          </a: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поставленные на учет в качестве нуждающихся </a:t>
          </a:r>
          <a:b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в улучшении жилищных условий до 1 марта 2005 года</a:t>
          </a:r>
          <a:endParaRPr lang="en-US" sz="14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D3DDA8-1130-4E57-AD85-31496ECDF47D}" type="parTrans" cxnId="{E79E2374-E274-4AF8-9642-764A686D3E8E}">
      <dgm:prSet/>
      <dgm:spPr/>
      <dgm:t>
        <a:bodyPr/>
        <a:lstStyle/>
        <a:p>
          <a:endParaRPr lang="ru-RU"/>
        </a:p>
      </dgm:t>
    </dgm:pt>
    <dgm:pt modelId="{0684686B-8719-4D8D-9101-9256950DDE56}" type="sibTrans" cxnId="{E79E2374-E274-4AF8-9642-764A686D3E8E}">
      <dgm:prSet/>
      <dgm:spPr/>
      <dgm:t>
        <a:bodyPr/>
        <a:lstStyle/>
        <a:p>
          <a:endParaRPr lang="ru-RU"/>
        </a:p>
      </dgm:t>
    </dgm:pt>
    <dgm:pt modelId="{2ADA360F-8EDE-4D72-AC24-D30143A6EECD}">
      <dgm:prSet phldrT="[Текст]" custT="1"/>
      <dgm:spPr>
        <a:solidFill>
          <a:srgbClr val="C1F8FF"/>
        </a:solidFill>
      </dgm:spPr>
      <dgm:t>
        <a:bodyPr/>
        <a:lstStyle/>
        <a:p>
          <a:pPr algn="just"/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ограничение </a:t>
          </a:r>
          <a:r>
            <a:rPr lang="ru-RU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– количество молодых семей ограничивается размером средств организации, предусмотренных на планируемый год</a:t>
          </a:r>
          <a:endParaRPr lang="ru-RU" sz="14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F51B8F-F5BD-4E14-BB41-13E4565931D9}" type="parTrans" cxnId="{D8CFEC2D-2773-4921-B538-7D6B22B00DA5}">
      <dgm:prSet/>
      <dgm:spPr/>
      <dgm:t>
        <a:bodyPr/>
        <a:lstStyle/>
        <a:p>
          <a:endParaRPr lang="ru-RU"/>
        </a:p>
      </dgm:t>
    </dgm:pt>
    <dgm:pt modelId="{5CC183F6-A8F9-4D0E-8CD3-C47147BA61C5}" type="sibTrans" cxnId="{D8CFEC2D-2773-4921-B538-7D6B22B00DA5}">
      <dgm:prSet/>
      <dgm:spPr/>
      <dgm:t>
        <a:bodyPr/>
        <a:lstStyle/>
        <a:p>
          <a:endParaRPr lang="ru-RU"/>
        </a:p>
      </dgm:t>
    </dgm:pt>
    <dgm:pt modelId="{7C968E41-E574-48A9-A1CE-B157C81E5184}">
      <dgm:prSet phldrT="[Текст]" custT="1"/>
      <dgm:spPr>
        <a:solidFill>
          <a:srgbClr val="8BF1FF"/>
        </a:solidFill>
      </dgm:spPr>
      <dgm:t>
        <a:bodyPr/>
        <a:lstStyle/>
        <a:p>
          <a:pPr algn="just"/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обязательное условие </a:t>
          </a:r>
          <a:r>
            <a:rPr lang="ru-RU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– список формируется в хронологическом порядке исходя из даты подачи и входящего номера заявления молодой семьи на участие в подпрограмме № 2, </a:t>
          </a:r>
          <a:br>
            <a:rPr lang="ru-RU" sz="1400" b="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0" dirty="0" smtClean="0">
              <a:latin typeface="Calibri" panose="020F0502020204030204" pitchFamily="34" charset="0"/>
              <a:cs typeface="Calibri" panose="020F0502020204030204" pitchFamily="34" charset="0"/>
            </a:rPr>
            <a:t>с учетом года выделения средств организацией</a:t>
          </a:r>
          <a:endParaRPr lang="ru-RU" sz="1400" b="0" dirty="0"/>
        </a:p>
      </dgm:t>
    </dgm:pt>
    <dgm:pt modelId="{FDE2C3FD-FE89-4A92-AF9B-FB530B36BF61}" type="parTrans" cxnId="{CEE74302-F4AD-42D8-9AA4-F8BFDA3DE8BE}">
      <dgm:prSet/>
      <dgm:spPr/>
      <dgm:t>
        <a:bodyPr/>
        <a:lstStyle/>
        <a:p>
          <a:endParaRPr lang="ru-RU"/>
        </a:p>
      </dgm:t>
    </dgm:pt>
    <dgm:pt modelId="{54E17187-154D-42E6-911B-3F71F1BC6783}" type="sibTrans" cxnId="{CEE74302-F4AD-42D8-9AA4-F8BFDA3DE8BE}">
      <dgm:prSet/>
      <dgm:spPr/>
      <dgm:t>
        <a:bodyPr/>
        <a:lstStyle/>
        <a:p>
          <a:endParaRPr lang="ru-RU"/>
        </a:p>
      </dgm:t>
    </dgm:pt>
    <dgm:pt modelId="{0EC1DE5E-0437-44F4-9693-F7552BF8695C}">
      <dgm:prSet phldrT="[Текст]" custT="1"/>
      <dgm:spPr>
        <a:solidFill>
          <a:srgbClr val="E5FCFF"/>
        </a:solidFill>
      </dgm:spPr>
      <dgm:t>
        <a:bodyPr/>
        <a:lstStyle/>
        <a:p>
          <a:pPr algn="just"/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не включаются </a:t>
          </a: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в которых возраст хотя бы одного из супругов или одного родителя в неполной семье превысил 35 лет на момент направления списка молодых семей-участников программы</a:t>
          </a:r>
          <a:endParaRPr lang="en-US" sz="14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3B8984-94CF-4E1C-AD22-B73A4DA5459E}" type="parTrans" cxnId="{01116EA6-5E64-4E21-9A16-C4C672EF3461}">
      <dgm:prSet/>
      <dgm:spPr/>
      <dgm:t>
        <a:bodyPr/>
        <a:lstStyle/>
        <a:p>
          <a:endParaRPr lang="ru-RU"/>
        </a:p>
      </dgm:t>
    </dgm:pt>
    <dgm:pt modelId="{D3713DED-676A-44CE-8587-464993C86135}" type="sibTrans" cxnId="{01116EA6-5E64-4E21-9A16-C4C672EF3461}">
      <dgm:prSet/>
      <dgm:spPr/>
      <dgm:t>
        <a:bodyPr/>
        <a:lstStyle/>
        <a:p>
          <a:endParaRPr lang="ru-RU"/>
        </a:p>
      </dgm:t>
    </dgm:pt>
    <dgm:pt modelId="{900E4CBD-CBDD-4D6D-B53A-2F6E9D756059}">
      <dgm:prSet phldrT="[Текст]" custT="1"/>
      <dgm:spPr>
        <a:solidFill>
          <a:srgbClr val="F7FEFF"/>
        </a:solidFill>
      </dgm:spPr>
      <dgm:t>
        <a:bodyPr/>
        <a:lstStyle/>
        <a:p>
          <a:pPr algn="just"/>
          <a:r>
            <a:rPr lang="ru-RU" sz="1400" b="1" dirty="0" smtClean="0">
              <a:latin typeface="Calibri" panose="020F0502020204030204" pitchFamily="34" charset="0"/>
              <a:cs typeface="Calibri" panose="020F0502020204030204" pitchFamily="34" charset="0"/>
            </a:rPr>
            <a:t>первоочередное право </a:t>
          </a:r>
          <a:r>
            <a:rPr lang="ru-RU" sz="14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имеющие трех и более детей</a:t>
          </a:r>
          <a:endParaRPr lang="en-US" sz="14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BE16-3CDA-43C7-B806-C9CF20FD0BD0}" type="parTrans" cxnId="{FBA36559-D6BD-4A85-82A1-6F349B4B314B}">
      <dgm:prSet/>
      <dgm:spPr/>
      <dgm:t>
        <a:bodyPr/>
        <a:lstStyle/>
        <a:p>
          <a:endParaRPr lang="ru-RU"/>
        </a:p>
      </dgm:t>
    </dgm:pt>
    <dgm:pt modelId="{3DAA69BA-EE99-4C7C-B341-641EFB7B3303}" type="sibTrans" cxnId="{FBA36559-D6BD-4A85-82A1-6F349B4B314B}">
      <dgm:prSet/>
      <dgm:spPr/>
      <dgm:t>
        <a:bodyPr/>
        <a:lstStyle/>
        <a:p>
          <a:endParaRPr lang="ru-RU"/>
        </a:p>
      </dgm:t>
    </dgm:pt>
    <dgm:pt modelId="{056C81AF-ED2D-4F10-9CE4-501CA10766F3}" type="pres">
      <dgm:prSet presAssocID="{C8C40042-BB5E-4737-9215-8CF1C820D1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C22433-EB01-4466-9257-4CCC495358A4}" type="pres">
      <dgm:prSet presAssocID="{C8C40042-BB5E-4737-9215-8CF1C820D154}" presName="Name1" presStyleCnt="0"/>
      <dgm:spPr/>
    </dgm:pt>
    <dgm:pt modelId="{9D84F503-7AE8-4C5E-8D67-2297429C538A}" type="pres">
      <dgm:prSet presAssocID="{C8C40042-BB5E-4737-9215-8CF1C820D154}" presName="cycle" presStyleCnt="0"/>
      <dgm:spPr/>
    </dgm:pt>
    <dgm:pt modelId="{CBC47E9A-FEBE-45B4-8FDE-9AFB93F8F61A}" type="pres">
      <dgm:prSet presAssocID="{C8C40042-BB5E-4737-9215-8CF1C820D154}" presName="srcNode" presStyleLbl="node1" presStyleIdx="0" presStyleCnt="5"/>
      <dgm:spPr/>
    </dgm:pt>
    <dgm:pt modelId="{2A75FBF7-0B5C-48C6-AAB6-68E859010F0B}" type="pres">
      <dgm:prSet presAssocID="{C8C40042-BB5E-4737-9215-8CF1C820D154}" presName="conn" presStyleLbl="parChTrans1D2" presStyleIdx="0" presStyleCnt="1"/>
      <dgm:spPr/>
      <dgm:t>
        <a:bodyPr/>
        <a:lstStyle/>
        <a:p>
          <a:endParaRPr lang="ru-RU"/>
        </a:p>
      </dgm:t>
    </dgm:pt>
    <dgm:pt modelId="{8EA2F799-ED29-4834-BE26-2B3774D33BC5}" type="pres">
      <dgm:prSet presAssocID="{C8C40042-BB5E-4737-9215-8CF1C820D154}" presName="extraNode" presStyleLbl="node1" presStyleIdx="0" presStyleCnt="5"/>
      <dgm:spPr/>
    </dgm:pt>
    <dgm:pt modelId="{1FCD06F9-25F1-4BA0-A066-EDCB50B78DEE}" type="pres">
      <dgm:prSet presAssocID="{C8C40042-BB5E-4737-9215-8CF1C820D154}" presName="dstNode" presStyleLbl="node1" presStyleIdx="0" presStyleCnt="5"/>
      <dgm:spPr/>
    </dgm:pt>
    <dgm:pt modelId="{EC7ADDD2-4DF9-450F-8BD8-4FEFFBE80F7B}" type="pres">
      <dgm:prSet presAssocID="{3D1A4778-9A1D-4F81-86BC-DC897829C08F}" presName="text_1" presStyleLbl="node1" presStyleIdx="0" presStyleCnt="5" custScaleY="127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78676-D7F6-4B7A-A0AD-4A66D0B76222}" type="pres">
      <dgm:prSet presAssocID="{3D1A4778-9A1D-4F81-86BC-DC897829C08F}" presName="accent_1" presStyleCnt="0"/>
      <dgm:spPr/>
    </dgm:pt>
    <dgm:pt modelId="{772F1330-92A5-4882-8A06-C78298EFA3DD}" type="pres">
      <dgm:prSet presAssocID="{3D1A4778-9A1D-4F81-86BC-DC897829C08F}" presName="accentRepeatNode" presStyleLbl="solidFgAcc1" presStyleIdx="0" presStyleCnt="5" custScaleY="98250"/>
      <dgm:spPr/>
    </dgm:pt>
    <dgm:pt modelId="{692D67DD-7AED-463B-81EA-A9E7CD801E58}" type="pres">
      <dgm:prSet presAssocID="{900E4CBD-CBDD-4D6D-B53A-2F6E9D756059}" presName="text_2" presStyleLbl="node1" presStyleIdx="1" presStyleCnt="5" custScaleY="122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DEE55-6128-4DC2-9F25-26C57F61C11F}" type="pres">
      <dgm:prSet presAssocID="{900E4CBD-CBDD-4D6D-B53A-2F6E9D756059}" presName="accent_2" presStyleCnt="0"/>
      <dgm:spPr/>
    </dgm:pt>
    <dgm:pt modelId="{4E8CFF89-9A5B-4BF9-957F-3C18AF194465}" type="pres">
      <dgm:prSet presAssocID="{900E4CBD-CBDD-4D6D-B53A-2F6E9D756059}" presName="accentRepeatNode" presStyleLbl="solidFgAcc1" presStyleIdx="1" presStyleCnt="5" custScaleX="96934" custScaleY="97497"/>
      <dgm:spPr/>
    </dgm:pt>
    <dgm:pt modelId="{2FB31C71-EDF9-432C-BD98-56224E5D84C3}" type="pres">
      <dgm:prSet presAssocID="{0EC1DE5E-0437-44F4-9693-F7552BF8695C}" presName="text_3" presStyleLbl="node1" presStyleIdx="2" presStyleCnt="5" custScaleY="133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6240B-2711-4984-BD04-7A27D435AA73}" type="pres">
      <dgm:prSet presAssocID="{0EC1DE5E-0437-44F4-9693-F7552BF8695C}" presName="accent_3" presStyleCnt="0"/>
      <dgm:spPr/>
    </dgm:pt>
    <dgm:pt modelId="{CAE75060-2566-4B4D-82BC-9DE925093BD2}" type="pres">
      <dgm:prSet presAssocID="{0EC1DE5E-0437-44F4-9693-F7552BF8695C}" presName="accentRepeatNode" presStyleLbl="solidFgAcc1" presStyleIdx="2" presStyleCnt="5"/>
      <dgm:spPr/>
    </dgm:pt>
    <dgm:pt modelId="{926FF080-B42C-46D5-B489-B9E6BD901D04}" type="pres">
      <dgm:prSet presAssocID="{2ADA360F-8EDE-4D72-AC24-D30143A6EECD}" presName="text_4" presStyleLbl="node1" presStyleIdx="3" presStyleCnt="5" custScaleY="12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45D81-F7E9-4C7B-A0BB-D8E726783C39}" type="pres">
      <dgm:prSet presAssocID="{2ADA360F-8EDE-4D72-AC24-D30143A6EECD}" presName="accent_4" presStyleCnt="0"/>
      <dgm:spPr/>
    </dgm:pt>
    <dgm:pt modelId="{A013C87A-7DB7-4472-A466-79FAB3DC1F81}" type="pres">
      <dgm:prSet presAssocID="{2ADA360F-8EDE-4D72-AC24-D30143A6EECD}" presName="accentRepeatNode" presStyleLbl="solidFgAcc1" presStyleIdx="3" presStyleCnt="5"/>
      <dgm:spPr/>
    </dgm:pt>
    <dgm:pt modelId="{D5688827-8836-4E32-8FC4-439432F9BEA0}" type="pres">
      <dgm:prSet presAssocID="{7C968E41-E574-48A9-A1CE-B157C81E5184}" presName="text_5" presStyleLbl="node1" presStyleIdx="4" presStyleCnt="5" custScaleY="12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DA74F-B9FF-4E0B-908C-3FECAD3AEBCE}" type="pres">
      <dgm:prSet presAssocID="{7C968E41-E574-48A9-A1CE-B157C81E5184}" presName="accent_5" presStyleCnt="0"/>
      <dgm:spPr/>
    </dgm:pt>
    <dgm:pt modelId="{CBF04513-DC14-4D69-9CB0-1DEBB0BB3F71}" type="pres">
      <dgm:prSet presAssocID="{7C968E41-E574-48A9-A1CE-B157C81E5184}" presName="accentRepeatNode" presStyleLbl="solidFgAcc1" presStyleIdx="4" presStyleCnt="5" custScaleX="100348"/>
      <dgm:spPr/>
    </dgm:pt>
  </dgm:ptLst>
  <dgm:cxnLst>
    <dgm:cxn modelId="{8B085CBE-7E54-4D54-BD40-D55711F3E2DF}" type="presOf" srcId="{0684686B-8719-4D8D-9101-9256950DDE56}" destId="{2A75FBF7-0B5C-48C6-AAB6-68E859010F0B}" srcOrd="0" destOrd="0" presId="urn:microsoft.com/office/officeart/2008/layout/VerticalCurvedList"/>
    <dgm:cxn modelId="{CEE74302-F4AD-42D8-9AA4-F8BFDA3DE8BE}" srcId="{C8C40042-BB5E-4737-9215-8CF1C820D154}" destId="{7C968E41-E574-48A9-A1CE-B157C81E5184}" srcOrd="4" destOrd="0" parTransId="{FDE2C3FD-FE89-4A92-AF9B-FB530B36BF61}" sibTransId="{54E17187-154D-42E6-911B-3F71F1BC6783}"/>
    <dgm:cxn modelId="{62BADD38-02A0-4271-9A0D-3AFC71B5727A}" type="presOf" srcId="{900E4CBD-CBDD-4D6D-B53A-2F6E9D756059}" destId="{692D67DD-7AED-463B-81EA-A9E7CD801E58}" srcOrd="0" destOrd="0" presId="urn:microsoft.com/office/officeart/2008/layout/VerticalCurvedList"/>
    <dgm:cxn modelId="{01116EA6-5E64-4E21-9A16-C4C672EF3461}" srcId="{C8C40042-BB5E-4737-9215-8CF1C820D154}" destId="{0EC1DE5E-0437-44F4-9693-F7552BF8695C}" srcOrd="2" destOrd="0" parTransId="{BE3B8984-94CF-4E1C-AD22-B73A4DA5459E}" sibTransId="{D3713DED-676A-44CE-8587-464993C86135}"/>
    <dgm:cxn modelId="{D8CFEC2D-2773-4921-B538-7D6B22B00DA5}" srcId="{C8C40042-BB5E-4737-9215-8CF1C820D154}" destId="{2ADA360F-8EDE-4D72-AC24-D30143A6EECD}" srcOrd="3" destOrd="0" parTransId="{A8F51B8F-F5BD-4E14-BB41-13E4565931D9}" sibTransId="{5CC183F6-A8F9-4D0E-8CD3-C47147BA61C5}"/>
    <dgm:cxn modelId="{73EA3B20-A7F7-453D-AEF5-6820D78EE809}" type="presOf" srcId="{0EC1DE5E-0437-44F4-9693-F7552BF8695C}" destId="{2FB31C71-EDF9-432C-BD98-56224E5D84C3}" srcOrd="0" destOrd="0" presId="urn:microsoft.com/office/officeart/2008/layout/VerticalCurvedList"/>
    <dgm:cxn modelId="{E3719BBA-FEE5-4952-8152-5978C9B0028F}" type="presOf" srcId="{C8C40042-BB5E-4737-9215-8CF1C820D154}" destId="{056C81AF-ED2D-4F10-9CE4-501CA10766F3}" srcOrd="0" destOrd="0" presId="urn:microsoft.com/office/officeart/2008/layout/VerticalCurvedList"/>
    <dgm:cxn modelId="{BC743253-8AC7-40AA-BED1-1B76FE357A8C}" type="presOf" srcId="{3D1A4778-9A1D-4F81-86BC-DC897829C08F}" destId="{EC7ADDD2-4DF9-450F-8BD8-4FEFFBE80F7B}" srcOrd="0" destOrd="0" presId="urn:microsoft.com/office/officeart/2008/layout/VerticalCurvedList"/>
    <dgm:cxn modelId="{2EB5A280-ACF1-460B-9FD6-A0193A935691}" type="presOf" srcId="{2ADA360F-8EDE-4D72-AC24-D30143A6EECD}" destId="{926FF080-B42C-46D5-B489-B9E6BD901D04}" srcOrd="0" destOrd="0" presId="urn:microsoft.com/office/officeart/2008/layout/VerticalCurvedList"/>
    <dgm:cxn modelId="{E79E2374-E274-4AF8-9642-764A686D3E8E}" srcId="{C8C40042-BB5E-4737-9215-8CF1C820D154}" destId="{3D1A4778-9A1D-4F81-86BC-DC897829C08F}" srcOrd="0" destOrd="0" parTransId="{A0D3DDA8-1130-4E57-AD85-31496ECDF47D}" sibTransId="{0684686B-8719-4D8D-9101-9256950DDE56}"/>
    <dgm:cxn modelId="{FBA36559-D6BD-4A85-82A1-6F349B4B314B}" srcId="{C8C40042-BB5E-4737-9215-8CF1C820D154}" destId="{900E4CBD-CBDD-4D6D-B53A-2F6E9D756059}" srcOrd="1" destOrd="0" parTransId="{4ABDBE16-3CDA-43C7-B806-C9CF20FD0BD0}" sibTransId="{3DAA69BA-EE99-4C7C-B341-641EFB7B3303}"/>
    <dgm:cxn modelId="{6684F04C-FDF4-4868-8552-AE91B33918EF}" type="presOf" srcId="{7C968E41-E574-48A9-A1CE-B157C81E5184}" destId="{D5688827-8836-4E32-8FC4-439432F9BEA0}" srcOrd="0" destOrd="0" presId="urn:microsoft.com/office/officeart/2008/layout/VerticalCurvedList"/>
    <dgm:cxn modelId="{D08C3D93-507A-4CCA-B25B-39501C7A408B}" type="presParOf" srcId="{056C81AF-ED2D-4F10-9CE4-501CA10766F3}" destId="{C0C22433-EB01-4466-9257-4CCC495358A4}" srcOrd="0" destOrd="0" presId="urn:microsoft.com/office/officeart/2008/layout/VerticalCurvedList"/>
    <dgm:cxn modelId="{574CA71B-1DEE-4C73-B0B4-74380997A220}" type="presParOf" srcId="{C0C22433-EB01-4466-9257-4CCC495358A4}" destId="{9D84F503-7AE8-4C5E-8D67-2297429C538A}" srcOrd="0" destOrd="0" presId="urn:microsoft.com/office/officeart/2008/layout/VerticalCurvedList"/>
    <dgm:cxn modelId="{0FF2E874-1E2B-428A-B1C2-263217046DB2}" type="presParOf" srcId="{9D84F503-7AE8-4C5E-8D67-2297429C538A}" destId="{CBC47E9A-FEBE-45B4-8FDE-9AFB93F8F61A}" srcOrd="0" destOrd="0" presId="urn:microsoft.com/office/officeart/2008/layout/VerticalCurvedList"/>
    <dgm:cxn modelId="{3C63E02B-3092-4870-BDA9-53852C0FA3CC}" type="presParOf" srcId="{9D84F503-7AE8-4C5E-8D67-2297429C538A}" destId="{2A75FBF7-0B5C-48C6-AAB6-68E859010F0B}" srcOrd="1" destOrd="0" presId="urn:microsoft.com/office/officeart/2008/layout/VerticalCurvedList"/>
    <dgm:cxn modelId="{9A1801D7-E097-4420-A362-9F6D8BDC8B1A}" type="presParOf" srcId="{9D84F503-7AE8-4C5E-8D67-2297429C538A}" destId="{8EA2F799-ED29-4834-BE26-2B3774D33BC5}" srcOrd="2" destOrd="0" presId="urn:microsoft.com/office/officeart/2008/layout/VerticalCurvedList"/>
    <dgm:cxn modelId="{D0A332EF-02D0-4E82-96C7-547C1F35C671}" type="presParOf" srcId="{9D84F503-7AE8-4C5E-8D67-2297429C538A}" destId="{1FCD06F9-25F1-4BA0-A066-EDCB50B78DEE}" srcOrd="3" destOrd="0" presId="urn:microsoft.com/office/officeart/2008/layout/VerticalCurvedList"/>
    <dgm:cxn modelId="{55015136-C955-4FF5-B93D-545B2B63C278}" type="presParOf" srcId="{C0C22433-EB01-4466-9257-4CCC495358A4}" destId="{EC7ADDD2-4DF9-450F-8BD8-4FEFFBE80F7B}" srcOrd="1" destOrd="0" presId="urn:microsoft.com/office/officeart/2008/layout/VerticalCurvedList"/>
    <dgm:cxn modelId="{863508C9-0132-487D-A770-8FF56B783838}" type="presParOf" srcId="{C0C22433-EB01-4466-9257-4CCC495358A4}" destId="{F2878676-D7F6-4B7A-A0AD-4A66D0B76222}" srcOrd="2" destOrd="0" presId="urn:microsoft.com/office/officeart/2008/layout/VerticalCurvedList"/>
    <dgm:cxn modelId="{37448D74-2514-462A-9857-5ADEE810CD4A}" type="presParOf" srcId="{F2878676-D7F6-4B7A-A0AD-4A66D0B76222}" destId="{772F1330-92A5-4882-8A06-C78298EFA3DD}" srcOrd="0" destOrd="0" presId="urn:microsoft.com/office/officeart/2008/layout/VerticalCurvedList"/>
    <dgm:cxn modelId="{5AA0B744-EBA1-48F2-9303-F90C2B84D9E3}" type="presParOf" srcId="{C0C22433-EB01-4466-9257-4CCC495358A4}" destId="{692D67DD-7AED-463B-81EA-A9E7CD801E58}" srcOrd="3" destOrd="0" presId="urn:microsoft.com/office/officeart/2008/layout/VerticalCurvedList"/>
    <dgm:cxn modelId="{BCA4AC5D-1E27-4657-95B3-7CDC3C20D9FD}" type="presParOf" srcId="{C0C22433-EB01-4466-9257-4CCC495358A4}" destId="{E8CDEE55-6128-4DC2-9F25-26C57F61C11F}" srcOrd="4" destOrd="0" presId="urn:microsoft.com/office/officeart/2008/layout/VerticalCurvedList"/>
    <dgm:cxn modelId="{29E1555C-E238-414A-8E8C-6817B5B7594C}" type="presParOf" srcId="{E8CDEE55-6128-4DC2-9F25-26C57F61C11F}" destId="{4E8CFF89-9A5B-4BF9-957F-3C18AF194465}" srcOrd="0" destOrd="0" presId="urn:microsoft.com/office/officeart/2008/layout/VerticalCurvedList"/>
    <dgm:cxn modelId="{710FD83C-9DC8-4D33-A08D-9FA882AC720E}" type="presParOf" srcId="{C0C22433-EB01-4466-9257-4CCC495358A4}" destId="{2FB31C71-EDF9-432C-BD98-56224E5D84C3}" srcOrd="5" destOrd="0" presId="urn:microsoft.com/office/officeart/2008/layout/VerticalCurvedList"/>
    <dgm:cxn modelId="{9599EA1E-1D63-488A-8305-279FB0498C6D}" type="presParOf" srcId="{C0C22433-EB01-4466-9257-4CCC495358A4}" destId="{0166240B-2711-4984-BD04-7A27D435AA73}" srcOrd="6" destOrd="0" presId="urn:microsoft.com/office/officeart/2008/layout/VerticalCurvedList"/>
    <dgm:cxn modelId="{1E125C69-6EED-4F67-AC81-4F94C75C340D}" type="presParOf" srcId="{0166240B-2711-4984-BD04-7A27D435AA73}" destId="{CAE75060-2566-4B4D-82BC-9DE925093BD2}" srcOrd="0" destOrd="0" presId="urn:microsoft.com/office/officeart/2008/layout/VerticalCurvedList"/>
    <dgm:cxn modelId="{21D5532B-116D-4189-9BA0-A915C9254A71}" type="presParOf" srcId="{C0C22433-EB01-4466-9257-4CCC495358A4}" destId="{926FF080-B42C-46D5-B489-B9E6BD901D04}" srcOrd="7" destOrd="0" presId="urn:microsoft.com/office/officeart/2008/layout/VerticalCurvedList"/>
    <dgm:cxn modelId="{1BC5CE36-9341-4545-BF33-D2003385EDC2}" type="presParOf" srcId="{C0C22433-EB01-4466-9257-4CCC495358A4}" destId="{90F45D81-F7E9-4C7B-A0BB-D8E726783C39}" srcOrd="8" destOrd="0" presId="urn:microsoft.com/office/officeart/2008/layout/VerticalCurvedList"/>
    <dgm:cxn modelId="{AE0259BA-49CE-4D62-9FF4-7311E799F6F8}" type="presParOf" srcId="{90F45D81-F7E9-4C7B-A0BB-D8E726783C39}" destId="{A013C87A-7DB7-4472-A466-79FAB3DC1F81}" srcOrd="0" destOrd="0" presId="urn:microsoft.com/office/officeart/2008/layout/VerticalCurvedList"/>
    <dgm:cxn modelId="{7710C88F-A9D6-4DBA-988F-248513B94B4E}" type="presParOf" srcId="{C0C22433-EB01-4466-9257-4CCC495358A4}" destId="{D5688827-8836-4E32-8FC4-439432F9BEA0}" srcOrd="9" destOrd="0" presId="urn:microsoft.com/office/officeart/2008/layout/VerticalCurvedList"/>
    <dgm:cxn modelId="{5025EFD2-9136-40D2-9454-994D8E01ADA3}" type="presParOf" srcId="{C0C22433-EB01-4466-9257-4CCC495358A4}" destId="{7FEDA74F-B9FF-4E0B-908C-3FECAD3AEBCE}" srcOrd="10" destOrd="0" presId="urn:microsoft.com/office/officeart/2008/layout/VerticalCurvedList"/>
    <dgm:cxn modelId="{FDE2ECA8-3A7F-4F07-BE27-C303A56AB95B}" type="presParOf" srcId="{7FEDA74F-B9FF-4E0B-908C-3FECAD3AEBCE}" destId="{CBF04513-DC14-4D69-9CB0-1DEBB0BB3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1A114-38F6-410A-8412-6E15A22BFB4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52DD864-2216-41BA-B2C4-22D0C9F6D8BA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600" dirty="0" smtClean="0"/>
            <a:t>Содержит сведения </a:t>
          </a:r>
          <a:br>
            <a:rPr lang="ru-RU" sz="1600" dirty="0" smtClean="0"/>
          </a:br>
          <a:r>
            <a:rPr lang="ru-RU" sz="1600" dirty="0" smtClean="0"/>
            <a:t>об </a:t>
          </a:r>
          <a:r>
            <a:rPr lang="ru-RU" sz="1600" b="1" dirty="0" smtClean="0"/>
            <a:t>объеме средств</a:t>
          </a:r>
          <a:endParaRPr lang="ru-RU" sz="1600" dirty="0"/>
        </a:p>
      </dgm:t>
    </dgm:pt>
    <dgm:pt modelId="{2E7F3E76-8443-401B-8683-A4B9FCFB5C38}" type="parTrans" cxnId="{2984516B-716A-4EBF-A259-E01072A940CA}">
      <dgm:prSet/>
      <dgm:spPr/>
      <dgm:t>
        <a:bodyPr/>
        <a:lstStyle/>
        <a:p>
          <a:endParaRPr lang="ru-RU"/>
        </a:p>
      </dgm:t>
    </dgm:pt>
    <dgm:pt modelId="{C4ECEAE9-5F81-4626-AC0C-75B7E87BD5DC}" type="sibTrans" cxnId="{2984516B-716A-4EBF-A259-E01072A940CA}">
      <dgm:prSet/>
      <dgm:spPr/>
      <dgm:t>
        <a:bodyPr/>
        <a:lstStyle/>
        <a:p>
          <a:endParaRPr lang="ru-RU"/>
        </a:p>
      </dgm:t>
    </dgm:pt>
    <dgm:pt modelId="{B4D0E691-EC2F-44F3-8542-2FA4F1EB6749}">
      <dgm:prSet phldrT="[Текст]" custT="1"/>
      <dgm:spPr>
        <a:ln>
          <a:solidFill>
            <a:srgbClr val="FF9E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Обозначен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целевой характер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использования средств</a:t>
          </a:r>
          <a:endParaRPr lang="ru-RU" sz="1600" dirty="0"/>
        </a:p>
      </dgm:t>
    </dgm:pt>
    <dgm:pt modelId="{D16C99D0-D4A5-45A9-B6B5-B8C9A187441F}" type="parTrans" cxnId="{2FF0E1AE-D5E1-4C62-8E8B-5923220F7195}">
      <dgm:prSet/>
      <dgm:spPr/>
      <dgm:t>
        <a:bodyPr/>
        <a:lstStyle/>
        <a:p>
          <a:endParaRPr lang="ru-RU"/>
        </a:p>
      </dgm:t>
    </dgm:pt>
    <dgm:pt modelId="{4C0B5C3F-C6A0-4C03-BB79-42583A9CDC0F}" type="sibTrans" cxnId="{2FF0E1AE-D5E1-4C62-8E8B-5923220F7195}">
      <dgm:prSet/>
      <dgm:spPr/>
      <dgm:t>
        <a:bodyPr/>
        <a:lstStyle/>
        <a:p>
          <a:endParaRPr lang="ru-RU"/>
        </a:p>
      </dgm:t>
    </dgm:pt>
    <dgm:pt modelId="{247D5D5A-423F-4BAF-9CE0-83DC84CB8EEF}">
      <dgm:prSet phldrT="[Текст]"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700" b="1" dirty="0" smtClean="0"/>
            <a:t>Установлен срок, в течение которого </a:t>
          </a:r>
          <a:r>
            <a:rPr lang="ru-RU" sz="18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средства должны быть перечислены </a:t>
          </a:r>
          <a:r>
            <a:rPr lang="ru-RU" sz="1700" b="1" dirty="0" smtClean="0">
              <a:sym typeface="Arial"/>
            </a:rPr>
            <a:t>организациями </a:t>
          </a:r>
          <a:r>
            <a:rPr lang="ru-RU" sz="18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/>
          </a:r>
          <a:br>
            <a:rPr lang="ru-RU" sz="18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</a:br>
          <a:r>
            <a:rPr lang="ru-RU" sz="1800" b="1" i="0" u="none" strike="noStrike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в местный бюджет</a:t>
          </a:r>
          <a:endParaRPr lang="ru-RU" sz="1800" b="1" i="0" u="none" strike="noStrike" cap="none" dirty="0">
            <a:solidFill>
              <a:srgbClr val="000000"/>
            </a:solidFill>
            <a:highlight>
              <a:srgbClr val="FFCD00"/>
            </a:highlight>
            <a:latin typeface="Calibri" panose="020F0502020204030204" pitchFamily="34" charset="0"/>
            <a:ea typeface="Arial"/>
            <a:cs typeface="Calibri" panose="020F0502020204030204" pitchFamily="34" charset="0"/>
            <a:sym typeface="Arial"/>
          </a:endParaRPr>
        </a:p>
      </dgm:t>
    </dgm:pt>
    <dgm:pt modelId="{5FF39E06-2B7B-4722-BC12-B3A273476A14}" type="parTrans" cxnId="{83BB27B3-D252-4FAE-993C-D71C8B603DEB}">
      <dgm:prSet/>
      <dgm:spPr/>
      <dgm:t>
        <a:bodyPr/>
        <a:lstStyle/>
        <a:p>
          <a:endParaRPr lang="ru-RU"/>
        </a:p>
      </dgm:t>
    </dgm:pt>
    <dgm:pt modelId="{55496DF5-48AF-4CE8-897B-AC3051BF29C5}" type="sibTrans" cxnId="{83BB27B3-D252-4FAE-993C-D71C8B603DEB}">
      <dgm:prSet/>
      <dgm:spPr/>
      <dgm:t>
        <a:bodyPr/>
        <a:lstStyle/>
        <a:p>
          <a:endParaRPr lang="ru-RU"/>
        </a:p>
      </dgm:t>
    </dgm:pt>
    <dgm:pt modelId="{19DB7570-BA5B-4227-A709-8C8442FF6C2F}" type="pres">
      <dgm:prSet presAssocID="{E931A114-38F6-410A-8412-6E15A22BF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B5B06-C449-4351-A041-CCB6AC784504}" type="pres">
      <dgm:prSet presAssocID="{652DD864-2216-41BA-B2C4-22D0C9F6D8BA}" presName="parentText" presStyleLbl="node1" presStyleIdx="0" presStyleCnt="3" custLinFactY="-831" custLinFactNeighborX="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FD968-C1C0-4FFF-B7CB-CC828AF77945}" type="pres">
      <dgm:prSet presAssocID="{C4ECEAE9-5F81-4626-AC0C-75B7E87BD5DC}" presName="spacer" presStyleCnt="0"/>
      <dgm:spPr/>
    </dgm:pt>
    <dgm:pt modelId="{BEC37A6F-8286-4429-85B2-088C6FD6F929}" type="pres">
      <dgm:prSet presAssocID="{B4D0E691-EC2F-44F3-8542-2FA4F1EB6749}" presName="parentText" presStyleLbl="node1" presStyleIdx="1" presStyleCnt="3" custLinFactNeighborX="184" custLinFactNeighborY="24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604DC-E30E-4D78-8000-A4359D20F532}" type="pres">
      <dgm:prSet presAssocID="{4C0B5C3F-C6A0-4C03-BB79-42583A9CDC0F}" presName="spacer" presStyleCnt="0"/>
      <dgm:spPr/>
    </dgm:pt>
    <dgm:pt modelId="{DFCE0083-D6F9-415E-B66B-370AE19416E4}" type="pres">
      <dgm:prSet presAssocID="{247D5D5A-423F-4BAF-9CE0-83DC84CB8EE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B27B3-D252-4FAE-993C-D71C8B603DEB}" srcId="{E931A114-38F6-410A-8412-6E15A22BFB47}" destId="{247D5D5A-423F-4BAF-9CE0-83DC84CB8EEF}" srcOrd="2" destOrd="0" parTransId="{5FF39E06-2B7B-4722-BC12-B3A273476A14}" sibTransId="{55496DF5-48AF-4CE8-897B-AC3051BF29C5}"/>
    <dgm:cxn modelId="{F9B73E25-8E99-47CE-9A0A-BA6F0DE26FAB}" type="presOf" srcId="{652DD864-2216-41BA-B2C4-22D0C9F6D8BA}" destId="{E30B5B06-C449-4351-A041-CCB6AC784504}" srcOrd="0" destOrd="0" presId="urn:microsoft.com/office/officeart/2005/8/layout/vList2"/>
    <dgm:cxn modelId="{64C83572-72BC-4C07-975D-D831AF2F1254}" type="presOf" srcId="{247D5D5A-423F-4BAF-9CE0-83DC84CB8EEF}" destId="{DFCE0083-D6F9-415E-B66B-370AE19416E4}" srcOrd="0" destOrd="0" presId="urn:microsoft.com/office/officeart/2005/8/layout/vList2"/>
    <dgm:cxn modelId="{29765968-28EB-497F-94E3-63D1A4D89310}" type="presOf" srcId="{E931A114-38F6-410A-8412-6E15A22BFB47}" destId="{19DB7570-BA5B-4227-A709-8C8442FF6C2F}" srcOrd="0" destOrd="0" presId="urn:microsoft.com/office/officeart/2005/8/layout/vList2"/>
    <dgm:cxn modelId="{2FF0E1AE-D5E1-4C62-8E8B-5923220F7195}" srcId="{E931A114-38F6-410A-8412-6E15A22BFB47}" destId="{B4D0E691-EC2F-44F3-8542-2FA4F1EB6749}" srcOrd="1" destOrd="0" parTransId="{D16C99D0-D4A5-45A9-B6B5-B8C9A187441F}" sibTransId="{4C0B5C3F-C6A0-4C03-BB79-42583A9CDC0F}"/>
    <dgm:cxn modelId="{2984516B-716A-4EBF-A259-E01072A940CA}" srcId="{E931A114-38F6-410A-8412-6E15A22BFB47}" destId="{652DD864-2216-41BA-B2C4-22D0C9F6D8BA}" srcOrd="0" destOrd="0" parTransId="{2E7F3E76-8443-401B-8683-A4B9FCFB5C38}" sibTransId="{C4ECEAE9-5F81-4626-AC0C-75B7E87BD5DC}"/>
    <dgm:cxn modelId="{81AFE3EF-3463-48B4-B131-F21D81096DAB}" type="presOf" srcId="{B4D0E691-EC2F-44F3-8542-2FA4F1EB6749}" destId="{BEC37A6F-8286-4429-85B2-088C6FD6F929}" srcOrd="0" destOrd="0" presId="urn:microsoft.com/office/officeart/2005/8/layout/vList2"/>
    <dgm:cxn modelId="{554BC4AD-1FD6-4540-A3F4-96C663D8DFD9}" type="presParOf" srcId="{19DB7570-BA5B-4227-A709-8C8442FF6C2F}" destId="{E30B5B06-C449-4351-A041-CCB6AC784504}" srcOrd="0" destOrd="0" presId="urn:microsoft.com/office/officeart/2005/8/layout/vList2"/>
    <dgm:cxn modelId="{28470B1F-3442-4EF2-ADBF-DBF4DD781DA2}" type="presParOf" srcId="{19DB7570-BA5B-4227-A709-8C8442FF6C2F}" destId="{265FD968-C1C0-4FFF-B7CB-CC828AF77945}" srcOrd="1" destOrd="0" presId="urn:microsoft.com/office/officeart/2005/8/layout/vList2"/>
    <dgm:cxn modelId="{14555918-EC86-4447-B743-333AB960C6D1}" type="presParOf" srcId="{19DB7570-BA5B-4227-A709-8C8442FF6C2F}" destId="{BEC37A6F-8286-4429-85B2-088C6FD6F929}" srcOrd="2" destOrd="0" presId="urn:microsoft.com/office/officeart/2005/8/layout/vList2"/>
    <dgm:cxn modelId="{93E6392D-739E-4F2D-8F68-7281A545EA89}" type="presParOf" srcId="{19DB7570-BA5B-4227-A709-8C8442FF6C2F}" destId="{F77604DC-E30E-4D78-8000-A4359D20F532}" srcOrd="3" destOrd="0" presId="urn:microsoft.com/office/officeart/2005/8/layout/vList2"/>
    <dgm:cxn modelId="{0BD91BB0-BC5C-4D85-B7BF-6FF9E9ED868A}" type="presParOf" srcId="{19DB7570-BA5B-4227-A709-8C8442FF6C2F}" destId="{DFCE0083-D6F9-415E-B66B-370AE19416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B1F0-684F-4BDC-8B39-86589C5758F5}">
      <dsp:nvSpPr>
        <dsp:cNvPr id="0" name=""/>
        <dsp:cNvSpPr/>
      </dsp:nvSpPr>
      <dsp:spPr>
        <a:xfrm>
          <a:off x="0" y="0"/>
          <a:ext cx="3122971" cy="3122971"/>
        </a:xfrm>
        <a:prstGeom prst="pie">
          <a:avLst>
            <a:gd name="adj1" fmla="val 5400000"/>
            <a:gd name="adj2" fmla="val 16200000"/>
          </a:avLst>
        </a:prstGeom>
        <a:solidFill>
          <a:srgbClr val="FF9E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7A3C9-7CBA-4E03-B44C-A1C4525A9657}">
      <dsp:nvSpPr>
        <dsp:cNvPr id="0" name=""/>
        <dsp:cNvSpPr/>
      </dsp:nvSpPr>
      <dsp:spPr>
        <a:xfrm>
          <a:off x="1561485" y="0"/>
          <a:ext cx="5282659" cy="31229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</a:rPr>
            <a:t>Закрепление</a:t>
          </a:r>
          <a: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сотрудника в организации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61485" y="0"/>
        <a:ext cx="5282659" cy="1483411"/>
      </dsp:txXfrm>
    </dsp:sp>
    <dsp:sp modelId="{EFBD273A-DD45-4880-BF88-45FE9284ADF7}">
      <dsp:nvSpPr>
        <dsp:cNvPr id="0" name=""/>
        <dsp:cNvSpPr/>
      </dsp:nvSpPr>
      <dsp:spPr>
        <a:xfrm>
          <a:off x="819780" y="1483411"/>
          <a:ext cx="1483411" cy="1483411"/>
        </a:xfrm>
        <a:prstGeom prst="pie">
          <a:avLst>
            <a:gd name="adj1" fmla="val 5400000"/>
            <a:gd name="adj2" fmla="val 16200000"/>
          </a:avLst>
        </a:prstGeom>
        <a:solidFill>
          <a:srgbClr val="8BF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95D1E-21A5-49D9-88F9-9E65865256BC}">
      <dsp:nvSpPr>
        <dsp:cNvPr id="0" name=""/>
        <dsp:cNvSpPr/>
      </dsp:nvSpPr>
      <dsp:spPr>
        <a:xfrm>
          <a:off x="1561485" y="1483411"/>
          <a:ext cx="5282659" cy="1483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Возможность расширения, предоставляемого работникам, </a:t>
          </a:r>
          <a:r>
            <a:rPr lang="ru-RU" sz="24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социального пакета</a:t>
          </a:r>
          <a: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в части</a:t>
          </a:r>
          <a:b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улучшения жилищных условий</a:t>
          </a:r>
          <a:endParaRPr lang="ru-RU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61485" y="1483411"/>
        <a:ext cx="5282659" cy="1483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5FBF7-0B5C-48C6-AAB6-68E859010F0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DDD2-4DF9-450F-8BD8-4FEFFBE80F7B}">
      <dsp:nvSpPr>
        <dsp:cNvPr id="0" name=""/>
        <dsp:cNvSpPr/>
      </dsp:nvSpPr>
      <dsp:spPr>
        <a:xfrm>
          <a:off x="384538" y="183616"/>
          <a:ext cx="7616692" cy="64876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первоочередное право </a:t>
          </a: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поставленные на учет в качестве нуждающихся </a:t>
          </a:r>
          <a:b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в улучшении жилищных условий до 1 марта 2005 года</a:t>
          </a:r>
          <a:endParaRPr lang="en-US" sz="14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538" y="183616"/>
        <a:ext cx="7616692" cy="648766"/>
      </dsp:txXfrm>
    </dsp:sp>
    <dsp:sp modelId="{772F1330-92A5-4882-8A06-C78298EFA3DD}">
      <dsp:nvSpPr>
        <dsp:cNvPr id="0" name=""/>
        <dsp:cNvSpPr/>
      </dsp:nvSpPr>
      <dsp:spPr>
        <a:xfrm>
          <a:off x="66936" y="195956"/>
          <a:ext cx="635203" cy="6240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2D67DD-7AED-463B-81EA-A9E7CD801E58}">
      <dsp:nvSpPr>
        <dsp:cNvPr id="0" name=""/>
        <dsp:cNvSpPr/>
      </dsp:nvSpPr>
      <dsp:spPr>
        <a:xfrm>
          <a:off x="748672" y="957911"/>
          <a:ext cx="7252557" cy="624176"/>
        </a:xfrm>
        <a:prstGeom prst="rect">
          <a:avLst/>
        </a:prstGeom>
        <a:solidFill>
          <a:srgbClr val="F7FE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первоочередное право </a:t>
          </a: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имеющие трех и более детей</a:t>
          </a:r>
          <a:endParaRPr lang="en-US" sz="14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8672" y="957911"/>
        <a:ext cx="7252557" cy="624176"/>
      </dsp:txXfrm>
    </dsp:sp>
    <dsp:sp modelId="{4E8CFF89-9A5B-4BF9-957F-3C18AF194465}">
      <dsp:nvSpPr>
        <dsp:cNvPr id="0" name=""/>
        <dsp:cNvSpPr/>
      </dsp:nvSpPr>
      <dsp:spPr>
        <a:xfrm>
          <a:off x="440808" y="960347"/>
          <a:ext cx="615727" cy="6193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596947"/>
              <a:satOff val="-5696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B31C71-EDF9-432C-BD98-56224E5D84C3}">
      <dsp:nvSpPr>
        <dsp:cNvPr id="0" name=""/>
        <dsp:cNvSpPr/>
      </dsp:nvSpPr>
      <dsp:spPr>
        <a:xfrm>
          <a:off x="860432" y="1693957"/>
          <a:ext cx="7140797" cy="676084"/>
        </a:xfrm>
        <a:prstGeom prst="rect">
          <a:avLst/>
        </a:prstGeom>
        <a:solidFill>
          <a:srgbClr val="E5F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не включаются </a:t>
          </a:r>
          <a:r>
            <a:rPr lang="ru-RU" sz="1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– молодые семьи, в которых возраст хотя бы одного из супругов или одного родителя в неполной семье превысил 35 лет на момент направления списка молодых семей-участников программы</a:t>
          </a:r>
          <a:endParaRPr lang="en-US" sz="14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0432" y="1693957"/>
        <a:ext cx="7140797" cy="676084"/>
      </dsp:txXfrm>
    </dsp:sp>
    <dsp:sp modelId="{CAE75060-2566-4B4D-82BC-9DE925093BD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193893"/>
              <a:satOff val="-11392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6FF080-B42C-46D5-B489-B9E6BD901D04}">
      <dsp:nvSpPr>
        <dsp:cNvPr id="0" name=""/>
        <dsp:cNvSpPr/>
      </dsp:nvSpPr>
      <dsp:spPr>
        <a:xfrm>
          <a:off x="748672" y="2473296"/>
          <a:ext cx="7252557" cy="641407"/>
        </a:xfrm>
        <a:prstGeom prst="rect">
          <a:avLst/>
        </a:prstGeom>
        <a:solidFill>
          <a:srgbClr val="C1F8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ограничение </a:t>
          </a:r>
          <a:r>
            <a:rPr lang="ru-RU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– количество молодых семей ограничивается размером средств организации, предусмотренных на планируемый год</a:t>
          </a:r>
          <a:endParaRPr lang="ru-RU" sz="14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48672" y="2473296"/>
        <a:ext cx="7252557" cy="641407"/>
      </dsp:txXfrm>
    </dsp:sp>
    <dsp:sp modelId="{A013C87A-7DB7-4472-A466-79FAB3DC1F81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790840"/>
              <a:satOff val="-17089"/>
              <a:lumOff val="-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688827-8836-4E32-8FC4-439432F9BEA0}">
      <dsp:nvSpPr>
        <dsp:cNvPr id="0" name=""/>
        <dsp:cNvSpPr/>
      </dsp:nvSpPr>
      <dsp:spPr>
        <a:xfrm>
          <a:off x="384538" y="3242809"/>
          <a:ext cx="7616692" cy="626381"/>
        </a:xfrm>
        <a:prstGeom prst="rect">
          <a:avLst/>
        </a:prstGeom>
        <a:solidFill>
          <a:srgbClr val="8BF1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обязательное условие </a:t>
          </a:r>
          <a:r>
            <a:rPr lang="ru-RU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– список формируется в хронологическом порядке исходя из даты подачи и входящего номера заявления молодой семьи на участие в подпрограмме № 2, </a:t>
          </a:r>
          <a:br>
            <a:rPr lang="ru-RU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4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с учетом года выделения средств организацией</a:t>
          </a:r>
          <a:endParaRPr lang="ru-RU" sz="1400" b="0" kern="1200" dirty="0"/>
        </a:p>
      </dsp:txBody>
      <dsp:txXfrm>
        <a:off x="384538" y="3242809"/>
        <a:ext cx="7616692" cy="626381"/>
      </dsp:txXfrm>
    </dsp:sp>
    <dsp:sp modelId="{CBF04513-DC14-4D69-9CB0-1DEBB0BB3F71}">
      <dsp:nvSpPr>
        <dsp:cNvPr id="0" name=""/>
        <dsp:cNvSpPr/>
      </dsp:nvSpPr>
      <dsp:spPr>
        <a:xfrm>
          <a:off x="65831" y="3238398"/>
          <a:ext cx="63741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87787"/>
              <a:satOff val="-22785"/>
              <a:lumOff val="-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B5B06-C449-4351-A041-CCB6AC784504}">
      <dsp:nvSpPr>
        <dsp:cNvPr id="0" name=""/>
        <dsp:cNvSpPr/>
      </dsp:nvSpPr>
      <dsp:spPr>
        <a:xfrm>
          <a:off x="0" y="0"/>
          <a:ext cx="3911024" cy="120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Содержит сведения </a:t>
          </a:r>
          <a:br>
            <a:rPr lang="ru-RU" sz="1600" kern="1200" dirty="0" smtClean="0"/>
          </a:br>
          <a:r>
            <a:rPr lang="ru-RU" sz="1600" kern="1200" dirty="0" smtClean="0"/>
            <a:t>об </a:t>
          </a:r>
          <a:r>
            <a:rPr lang="ru-RU" sz="1600" b="1" kern="1200" dirty="0" smtClean="0"/>
            <a:t>объеме средств</a:t>
          </a:r>
          <a:endParaRPr lang="ru-RU" sz="1600" kern="1200" dirty="0"/>
        </a:p>
      </dsp:txBody>
      <dsp:txXfrm>
        <a:off x="58982" y="58982"/>
        <a:ext cx="3793060" cy="1090295"/>
      </dsp:txXfrm>
    </dsp:sp>
    <dsp:sp modelId="{BEC37A6F-8286-4429-85B2-088C6FD6F929}">
      <dsp:nvSpPr>
        <dsp:cNvPr id="0" name=""/>
        <dsp:cNvSpPr/>
      </dsp:nvSpPr>
      <dsp:spPr>
        <a:xfrm>
          <a:off x="0" y="1227422"/>
          <a:ext cx="3911024" cy="120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Обозначен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целевой характер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использования средств</a:t>
          </a:r>
          <a:endParaRPr lang="ru-RU" sz="1600" kern="1200" dirty="0"/>
        </a:p>
      </dsp:txBody>
      <dsp:txXfrm>
        <a:off x="58982" y="1286404"/>
        <a:ext cx="3793060" cy="1090295"/>
      </dsp:txXfrm>
    </dsp:sp>
    <dsp:sp modelId="{DFCE0083-D6F9-415E-B66B-370AE19416E4}">
      <dsp:nvSpPr>
        <dsp:cNvPr id="0" name=""/>
        <dsp:cNvSpPr/>
      </dsp:nvSpPr>
      <dsp:spPr>
        <a:xfrm>
          <a:off x="0" y="2446093"/>
          <a:ext cx="3911024" cy="12082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Установлен срок, в течение которого </a:t>
          </a:r>
          <a:r>
            <a:rPr lang="ru-RU" sz="18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средства должны быть перечислены </a:t>
          </a:r>
          <a:r>
            <a:rPr lang="ru-RU" sz="1700" b="1" kern="1200" dirty="0" smtClean="0">
              <a:sym typeface="Arial"/>
            </a:rPr>
            <a:t>организациями </a:t>
          </a:r>
          <a:r>
            <a:rPr lang="ru-RU" sz="18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/>
          </a:r>
          <a:br>
            <a:rPr lang="ru-RU" sz="18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</a:br>
          <a:r>
            <a:rPr lang="ru-RU" sz="1800" b="1" i="0" u="none" strike="noStrike" kern="1200" cap="none" dirty="0" smtClean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rPr>
            <a:t>в местный бюджет</a:t>
          </a:r>
          <a:endParaRPr lang="ru-RU" sz="1800" b="1" i="0" u="none" strike="noStrike" kern="1200" cap="none" dirty="0">
            <a:solidFill>
              <a:srgbClr val="000000"/>
            </a:solidFill>
            <a:highlight>
              <a:srgbClr val="FFCD00"/>
            </a:highlight>
            <a:latin typeface="Calibri" panose="020F0502020204030204" pitchFamily="34" charset="0"/>
            <a:ea typeface="Arial"/>
            <a:cs typeface="Calibri" panose="020F0502020204030204" pitchFamily="34" charset="0"/>
            <a:sym typeface="Arial"/>
          </a:endParaRPr>
        </a:p>
      </dsp:txBody>
      <dsp:txXfrm>
        <a:off x="58982" y="2505075"/>
        <a:ext cx="3793060" cy="1090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361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9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704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13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89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13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84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656c9ee3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656c9ee3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9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10800000" flipH="1"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i="1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3600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888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rgbClr val="43434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471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31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FF9E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3279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43434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 i="1">
                <a:solidFill>
                  <a:srgbClr val="CCCCCC"/>
                </a:solidFill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 i="1">
                <a:solidFill>
                  <a:srgbClr val="CCCCCC"/>
                </a:solidFill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 i="1">
                <a:solidFill>
                  <a:srgbClr val="CCCCCC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3853200" y="293593"/>
            <a:ext cx="14376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202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4062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5933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4073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8874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9E00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9E00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14952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4B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914400" y="1170709"/>
            <a:ext cx="7315199" cy="27986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участия организаций Архангельской области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реализации подпрограммы № 2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«Обеспечение жильем молодых семей»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6" y="33942"/>
            <a:ext cx="1863437" cy="652203"/>
          </a:xfrm>
          <a:prstGeom prst="rect">
            <a:avLst/>
          </a:prstGeom>
        </p:spPr>
      </p:pic>
      <p:sp>
        <p:nvSpPr>
          <p:cNvPr id="7" name="Google Shape;338;p38"/>
          <p:cNvSpPr/>
          <p:nvPr/>
        </p:nvSpPr>
        <p:spPr>
          <a:xfrm>
            <a:off x="4235629" y="443013"/>
            <a:ext cx="668879" cy="630714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21673" y="0"/>
            <a:ext cx="2121834" cy="824345"/>
            <a:chOff x="-221673" y="0"/>
            <a:chExt cx="2121834" cy="82434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673" y="0"/>
              <a:ext cx="1222481" cy="824345"/>
            </a:xfrm>
            <a:prstGeom prst="rect">
              <a:avLst/>
            </a:prstGeom>
          </p:spPr>
        </p:pic>
        <p:sp>
          <p:nvSpPr>
            <p:cNvPr id="8" name="Google Shape;75;p14"/>
            <p:cNvSpPr txBox="1">
              <a:spLocks/>
            </p:cNvSpPr>
            <p:nvPr/>
          </p:nvSpPr>
          <p:spPr>
            <a:xfrm>
              <a:off x="630780" y="0"/>
              <a:ext cx="1269381" cy="609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Pts val="2400"/>
                <a:buFont typeface="Droid Serif"/>
                <a:buChar char="⊡"/>
                <a:defRPr sz="30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□"/>
                <a:defRPr sz="24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2400"/>
                <a:buFont typeface="Droid Serif"/>
                <a:buChar char="■"/>
                <a:defRPr sz="24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●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○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■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●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○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■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9pPr>
            </a:lstStyle>
            <a:p>
              <a:pPr marL="76200" indent="0">
                <a:buNone/>
              </a:pPr>
              <a:r>
                <a:rPr lang="ru-RU" sz="11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Правительство Архангельской области</a:t>
              </a:r>
              <a:endParaRPr lang="ru-RU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410692" y="-42040"/>
            <a:ext cx="4073236" cy="5956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404040"/>
                </a:solidFill>
              </a:rPr>
              <a:t>Преимущества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4008167"/>
              </p:ext>
            </p:extLst>
          </p:nvPr>
        </p:nvGraphicFramePr>
        <p:xfrm>
          <a:off x="1025236" y="1188553"/>
          <a:ext cx="6844146" cy="312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Google Shape;64;p13"/>
          <p:cNvSpPr txBox="1">
            <a:spLocks/>
          </p:cNvSpPr>
          <p:nvPr/>
        </p:nvSpPr>
        <p:spPr>
          <a:xfrm>
            <a:off x="2109355" y="335764"/>
            <a:ext cx="4675909" cy="62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400" dirty="0" smtClean="0">
                <a:solidFill>
                  <a:srgbClr val="404040"/>
                </a:solidFill>
              </a:rPr>
              <a:t>участия </a:t>
            </a:r>
            <a:r>
              <a:rPr lang="ru-RU" sz="2400" dirty="0">
                <a:solidFill>
                  <a:srgbClr val="404040"/>
                </a:solidFill>
              </a:rPr>
              <a:t>д</a:t>
            </a:r>
            <a:r>
              <a:rPr lang="ru-RU" sz="2400" dirty="0" smtClean="0">
                <a:solidFill>
                  <a:srgbClr val="404040"/>
                </a:solidFill>
              </a:rPr>
              <a:t>ля организаций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Google Shape;446;p38"/>
          <p:cNvSpPr/>
          <p:nvPr/>
        </p:nvSpPr>
        <p:spPr>
          <a:xfrm>
            <a:off x="1666292" y="1939637"/>
            <a:ext cx="492990" cy="485823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25" name="Google Shape;505;p38"/>
          <p:cNvGrpSpPr/>
          <p:nvPr/>
        </p:nvGrpSpPr>
        <p:grpSpPr>
          <a:xfrm>
            <a:off x="2058485" y="3192574"/>
            <a:ext cx="449188" cy="463631"/>
            <a:chOff x="5300400" y="3670175"/>
            <a:chExt cx="421300" cy="399325"/>
          </a:xfrm>
        </p:grpSpPr>
        <p:sp>
          <p:nvSpPr>
            <p:cNvPr id="126" name="Google Shape;506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7" name="Google Shape;507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8" name="Google Shape;508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" name="Google Shape;509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0" name="Google Shape;510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s://cdn22.img.ria.ru/images/155128/09/1551280980_0:120:3072:1848_600x0_80_0_0_a8c59223d1405f6a9bbed174d7c3988c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875" cy="51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371475" y="54539"/>
            <a:ext cx="64008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404040"/>
                </a:solidFill>
              </a:rPr>
              <a:t>Нормативное регулирование</a:t>
            </a:r>
            <a:endParaRPr sz="2800" dirty="0">
              <a:solidFill>
                <a:srgbClr val="404040"/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928" y="836387"/>
            <a:ext cx="8381999" cy="1964870"/>
          </a:xfrm>
          <a:prstGeom prst="roundRect">
            <a:avLst/>
          </a:prstGeom>
          <a:solidFill>
            <a:srgbClr val="FFAF2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Мероприятие по обеспечению жильем молодых семей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программы Российской Федерации «Обеспечение доступным и комфортным жильем </a:t>
            </a:r>
            <a:b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коммунальными услугами граждан Российской Федерации»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(постановление Правительства РФ от 17 декабря 2010 года № 1050)</a:t>
            </a:r>
          </a:p>
          <a:p>
            <a:pPr algn="just"/>
            <a:endParaRPr lang="ru-RU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6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Подпрограмма № 2 «Обеспечение жильем молодых семей»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государственной программы Архангельской области «Обеспечение качественным, доступным жильем и объектами инженерной инфраструктуры населения Архангельской области»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(постановление Правительства Архангельской области от 11 октября 2013 года № 475-пп)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929" y="3048888"/>
            <a:ext cx="8381999" cy="1874494"/>
          </a:xfrm>
          <a:prstGeom prst="roundRect">
            <a:avLst/>
          </a:prstGeom>
          <a:solidFill>
            <a:srgbClr val="8BF1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Участие организаций Архангельской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в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реализации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программы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регламентировано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highlight>
                  <a:srgbClr val="FFCD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пунктом 11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предоставления молодым семьям социальных выплат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приобретение (строительство) жилья и их </a:t>
            </a:r>
            <a:r>
              <a:rPr lang="ru-RU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использования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(постановление Правительства Архангельской области от 11 октября 2013 года № 475-пп) </a:t>
            </a: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0800000" flipH="1">
            <a:off x="166257" y="700251"/>
            <a:ext cx="950653" cy="1104833"/>
          </a:xfrm>
          <a:prstGeom prst="corner">
            <a:avLst>
              <a:gd name="adj1" fmla="val 6898"/>
              <a:gd name="adj2" fmla="val 8062"/>
            </a:avLst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flipH="1">
            <a:off x="7910947" y="1816522"/>
            <a:ext cx="950653" cy="1104833"/>
          </a:xfrm>
          <a:prstGeom prst="corner">
            <a:avLst>
              <a:gd name="adj1" fmla="val 6898"/>
              <a:gd name="adj2" fmla="val 8062"/>
            </a:avLst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Фигура, имеющая форму буквы L 12"/>
          <p:cNvSpPr/>
          <p:nvPr/>
        </p:nvSpPr>
        <p:spPr>
          <a:xfrm rot="10800000" flipH="1">
            <a:off x="166258" y="2907507"/>
            <a:ext cx="950653" cy="1104833"/>
          </a:xfrm>
          <a:prstGeom prst="corner">
            <a:avLst>
              <a:gd name="adj1" fmla="val 6898"/>
              <a:gd name="adj2" fmla="val 8062"/>
            </a:avLst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Фигура, имеющая форму буквы L 13"/>
          <p:cNvSpPr/>
          <p:nvPr/>
        </p:nvSpPr>
        <p:spPr>
          <a:xfrm flipH="1">
            <a:off x="7910946" y="3946082"/>
            <a:ext cx="950653" cy="1104833"/>
          </a:xfrm>
          <a:prstGeom prst="corner">
            <a:avLst>
              <a:gd name="adj1" fmla="val 6898"/>
              <a:gd name="adj2" fmla="val 8062"/>
            </a:avLst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41590" y="971604"/>
            <a:ext cx="232229" cy="216253"/>
          </a:xfrm>
          <a:prstGeom prst="verticalScroll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41590" y="1883615"/>
            <a:ext cx="232229" cy="226918"/>
          </a:xfrm>
          <a:prstGeom prst="verticalScroll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467769" y="66817"/>
            <a:ext cx="426686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404040"/>
                </a:solidFill>
              </a:rPr>
              <a:t>Формирование </a:t>
            </a:r>
            <a:br>
              <a:rPr lang="ru-RU" sz="2400" dirty="0" smtClean="0">
                <a:solidFill>
                  <a:srgbClr val="404040"/>
                </a:solidFill>
              </a:rPr>
            </a:br>
            <a:r>
              <a:rPr lang="ru-RU" sz="2400" dirty="0" smtClean="0">
                <a:solidFill>
                  <a:srgbClr val="404040"/>
                </a:solidFill>
              </a:rPr>
              <a:t>списка молодых семей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F5C818D2-07D5-4F4C-AE6D-2E0F55946DB6}"/>
              </a:ext>
            </a:extLst>
          </p:cNvPr>
          <p:cNvGrpSpPr/>
          <p:nvPr/>
        </p:nvGrpSpPr>
        <p:grpSpPr>
          <a:xfrm>
            <a:off x="670701" y="1082842"/>
            <a:ext cx="520885" cy="474971"/>
            <a:chOff x="197609" y="1354045"/>
            <a:chExt cx="389050" cy="365165"/>
          </a:xfrm>
        </p:grpSpPr>
        <p:sp>
          <p:nvSpPr>
            <p:cNvPr id="70" name="Google Shape;187;p21">
              <a:extLst>
                <a:ext uri="{FF2B5EF4-FFF2-40B4-BE49-F238E27FC236}">
                  <a16:creationId xmlns:a16="http://schemas.microsoft.com/office/drawing/2014/main" xmlns="" id="{105DAA65-7857-425B-A2C9-757D29FF1C93}"/>
                </a:ext>
              </a:extLst>
            </p:cNvPr>
            <p:cNvSpPr/>
            <p:nvPr/>
          </p:nvSpPr>
          <p:spPr>
            <a:xfrm>
              <a:off x="197609" y="1354045"/>
              <a:ext cx="389050" cy="365165"/>
            </a:xfrm>
            <a:prstGeom prst="ellipse">
              <a:avLst/>
            </a:prstGeom>
            <a:solidFill>
              <a:srgbClr val="FF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</a:endParaRPr>
            </a:p>
          </p:txBody>
        </p:sp>
        <p:grpSp>
          <p:nvGrpSpPr>
            <p:cNvPr id="71" name="Google Shape;787;p39">
              <a:extLst>
                <a:ext uri="{FF2B5EF4-FFF2-40B4-BE49-F238E27FC236}">
                  <a16:creationId xmlns:a16="http://schemas.microsoft.com/office/drawing/2014/main" xmlns="" id="{7CE286A5-DABF-47DC-9211-CD2F25FD5EDA}"/>
                </a:ext>
              </a:extLst>
            </p:cNvPr>
            <p:cNvGrpSpPr/>
            <p:nvPr/>
          </p:nvGrpSpPr>
          <p:grpSpPr>
            <a:xfrm>
              <a:off x="269674" y="1391102"/>
              <a:ext cx="244919" cy="264695"/>
              <a:chOff x="5973900" y="318475"/>
              <a:chExt cx="401900" cy="380575"/>
            </a:xfrm>
          </p:grpSpPr>
          <p:sp>
            <p:nvSpPr>
              <p:cNvPr id="72" name="Google Shape;788;p39">
                <a:extLst>
                  <a:ext uri="{FF2B5EF4-FFF2-40B4-BE49-F238E27FC236}">
                    <a16:creationId xmlns:a16="http://schemas.microsoft.com/office/drawing/2014/main" xmlns="" id="{65E65366-FB23-42A6-B1B8-16A9E4E48952}"/>
                  </a:ext>
                </a:extLst>
              </p:cNvPr>
              <p:cNvSpPr/>
              <p:nvPr/>
            </p:nvSpPr>
            <p:spPr>
              <a:xfrm>
                <a:off x="5973900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3" name="Google Shape;789;p39">
                <a:extLst>
                  <a:ext uri="{FF2B5EF4-FFF2-40B4-BE49-F238E27FC236}">
                    <a16:creationId xmlns:a16="http://schemas.microsoft.com/office/drawing/2014/main" xmlns="" id="{5713F10B-6722-4904-9BBD-847D4D87870F}"/>
                  </a:ext>
                </a:extLst>
              </p:cNvPr>
              <p:cNvSpPr/>
              <p:nvPr/>
            </p:nvSpPr>
            <p:spPr>
              <a:xfrm>
                <a:off x="6024450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4" name="Google Shape;790;p39">
                <a:extLst>
                  <a:ext uri="{FF2B5EF4-FFF2-40B4-BE49-F238E27FC236}">
                    <a16:creationId xmlns:a16="http://schemas.microsoft.com/office/drawing/2014/main" xmlns="" id="{1DE885C1-1ECA-448E-AB0D-320CD2C8E0FC}"/>
                  </a:ext>
                </a:extLst>
              </p:cNvPr>
              <p:cNvSpPr/>
              <p:nvPr/>
            </p:nvSpPr>
            <p:spPr>
              <a:xfrm>
                <a:off x="6280175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5" name="Google Shape;791;p39">
                <a:extLst>
                  <a:ext uri="{FF2B5EF4-FFF2-40B4-BE49-F238E27FC236}">
                    <a16:creationId xmlns:a16="http://schemas.microsoft.com/office/drawing/2014/main" xmlns="" id="{DA05F657-CB14-42AC-B712-09A5BF4393D2}"/>
                  </a:ext>
                </a:extLst>
              </p:cNvPr>
              <p:cNvSpPr/>
              <p:nvPr/>
            </p:nvSpPr>
            <p:spPr>
              <a:xfrm>
                <a:off x="5973900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6" name="Google Shape;792;p39">
                <a:extLst>
                  <a:ext uri="{FF2B5EF4-FFF2-40B4-BE49-F238E27FC236}">
                    <a16:creationId xmlns:a16="http://schemas.microsoft.com/office/drawing/2014/main" xmlns="" id="{74FDC756-06DE-4A5B-9B89-9460A7C50D0C}"/>
                  </a:ext>
                </a:extLst>
              </p:cNvPr>
              <p:cNvSpPr/>
              <p:nvPr/>
            </p:nvSpPr>
            <p:spPr>
              <a:xfrm>
                <a:off x="6302700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7" name="Google Shape;793;p39">
                <a:extLst>
                  <a:ext uri="{FF2B5EF4-FFF2-40B4-BE49-F238E27FC236}">
                    <a16:creationId xmlns:a16="http://schemas.microsoft.com/office/drawing/2014/main" xmlns="" id="{89A55839-72B3-4D34-A5BC-47ED255DBB50}"/>
                  </a:ext>
                </a:extLst>
              </p:cNvPr>
              <p:cNvSpPr/>
              <p:nvPr/>
            </p:nvSpPr>
            <p:spPr>
              <a:xfrm>
                <a:off x="6046975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8" name="Google Shape;794;p39">
                <a:extLst>
                  <a:ext uri="{FF2B5EF4-FFF2-40B4-BE49-F238E27FC236}">
                    <a16:creationId xmlns:a16="http://schemas.microsoft.com/office/drawing/2014/main" xmlns="" id="{AB3B77B9-0078-4FBA-9C68-0045E39178C9}"/>
                  </a:ext>
                </a:extLst>
              </p:cNvPr>
              <p:cNvSpPr/>
              <p:nvPr/>
            </p:nvSpPr>
            <p:spPr>
              <a:xfrm>
                <a:off x="5973900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79" name="Google Shape;795;p39">
                <a:extLst>
                  <a:ext uri="{FF2B5EF4-FFF2-40B4-BE49-F238E27FC236}">
                    <a16:creationId xmlns:a16="http://schemas.microsoft.com/office/drawing/2014/main" xmlns="" id="{4AD387E2-FA94-4DBC-84BB-9C4D7D5FE1A2}"/>
                  </a:ext>
                </a:extLst>
              </p:cNvPr>
              <p:cNvSpPr/>
              <p:nvPr/>
            </p:nvSpPr>
            <p:spPr>
              <a:xfrm>
                <a:off x="6024450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0" name="Google Shape;796;p39">
                <a:extLst>
                  <a:ext uri="{FF2B5EF4-FFF2-40B4-BE49-F238E27FC236}">
                    <a16:creationId xmlns:a16="http://schemas.microsoft.com/office/drawing/2014/main" xmlns="" id="{4838F6A0-B59C-4079-87AC-FE313EC488F1}"/>
                  </a:ext>
                </a:extLst>
              </p:cNvPr>
              <p:cNvSpPr/>
              <p:nvPr/>
            </p:nvSpPr>
            <p:spPr>
              <a:xfrm>
                <a:off x="6024450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1" name="Google Shape;797;p39">
                <a:extLst>
                  <a:ext uri="{FF2B5EF4-FFF2-40B4-BE49-F238E27FC236}">
                    <a16:creationId xmlns:a16="http://schemas.microsoft.com/office/drawing/2014/main" xmlns="" id="{19E9AD78-81A6-4957-9EF5-9B5332293EAA}"/>
                  </a:ext>
                </a:extLst>
              </p:cNvPr>
              <p:cNvSpPr/>
              <p:nvPr/>
            </p:nvSpPr>
            <p:spPr>
              <a:xfrm>
                <a:off x="6024450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2" name="Google Shape;798;p39">
                <a:extLst>
                  <a:ext uri="{FF2B5EF4-FFF2-40B4-BE49-F238E27FC236}">
                    <a16:creationId xmlns:a16="http://schemas.microsoft.com/office/drawing/2014/main" xmlns="" id="{C18891CF-DCAE-4EAE-9017-5FFEFD7AC4C2}"/>
                  </a:ext>
                </a:extLst>
              </p:cNvPr>
              <p:cNvSpPr/>
              <p:nvPr/>
            </p:nvSpPr>
            <p:spPr>
              <a:xfrm>
                <a:off x="6264950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3" name="Google Shape;799;p39">
                <a:extLst>
                  <a:ext uri="{FF2B5EF4-FFF2-40B4-BE49-F238E27FC236}">
                    <a16:creationId xmlns:a16="http://schemas.microsoft.com/office/drawing/2014/main" xmlns="" id="{DC44FCE8-4A8A-4B07-B217-D97F7FBA892B}"/>
                  </a:ext>
                </a:extLst>
              </p:cNvPr>
              <p:cNvSpPr/>
              <p:nvPr/>
            </p:nvSpPr>
            <p:spPr>
              <a:xfrm>
                <a:off x="6204675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4" name="Google Shape;800;p39">
                <a:extLst>
                  <a:ext uri="{FF2B5EF4-FFF2-40B4-BE49-F238E27FC236}">
                    <a16:creationId xmlns:a16="http://schemas.microsoft.com/office/drawing/2014/main" xmlns="" id="{C371FA7C-C1CC-430B-93AA-F58B5E459F92}"/>
                  </a:ext>
                </a:extLst>
              </p:cNvPr>
              <p:cNvSpPr/>
              <p:nvPr/>
            </p:nvSpPr>
            <p:spPr>
              <a:xfrm>
                <a:off x="6145000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5" name="Google Shape;801;p39">
                <a:extLst>
                  <a:ext uri="{FF2B5EF4-FFF2-40B4-BE49-F238E27FC236}">
                    <a16:creationId xmlns:a16="http://schemas.microsoft.com/office/drawing/2014/main" xmlns="" id="{70DB50BE-B06C-4003-B354-FCA3F11FA36B}"/>
                  </a:ext>
                </a:extLst>
              </p:cNvPr>
              <p:cNvSpPr/>
              <p:nvPr/>
            </p:nvSpPr>
            <p:spPr>
              <a:xfrm>
                <a:off x="6084725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7B6DC175-FF88-4A8B-89A2-4B15DF3A688A}"/>
              </a:ext>
            </a:extLst>
          </p:cNvPr>
          <p:cNvSpPr txBox="1"/>
          <p:nvPr/>
        </p:nvSpPr>
        <p:spPr>
          <a:xfrm>
            <a:off x="1558741" y="1053754"/>
            <a:ext cx="704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Организации представляют органам местного самоуправления </a:t>
            </a: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список молодых семей – участников программы </a:t>
            </a:r>
            <a:r>
              <a:rPr lang="ru-RU" sz="1600" b="1" dirty="0" smtClean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600" b="1" dirty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срок до 1 мая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8741" y="1959428"/>
            <a:ext cx="6936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Контакты органов местного самоуправления доступны на сайте </a:t>
            </a:r>
            <a:r>
              <a:rPr lang="en-US" sz="1600" b="1" dirty="0" smtClean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molod29.ru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Деятельность/Направления/Обеспечение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жильем/Куда обращаться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https://yt3.ggpht.com/a/AATXAJxEUq_B5GT1Uw_D3Gl7BdNwMjCp1grmW_HiBQ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331" y="1910258"/>
            <a:ext cx="520885" cy="52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8741" y="2997757"/>
            <a:ext cx="746390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олодые семьи, </a:t>
            </a:r>
          </a:p>
          <a:p>
            <a:r>
              <a:rPr lang="ru-RU" dirty="0" smtClean="0"/>
              <a:t>участвующие в программе в части реализации соглашений о </a:t>
            </a:r>
            <a:r>
              <a:rPr lang="ru-RU" dirty="0" err="1" smtClean="0"/>
              <a:t>софинансировании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включаются в список молодых семей претендентов на получение социальных выплат </a:t>
            </a:r>
          </a:p>
          <a:p>
            <a:r>
              <a:rPr lang="ru-RU" sz="1600" b="1" dirty="0" smtClean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в году, соответствующем году предоставления </a:t>
            </a:r>
            <a:r>
              <a:rPr lang="ru-RU" sz="1600" b="1" dirty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средств</a:t>
            </a:r>
          </a:p>
        </p:txBody>
      </p:sp>
      <p:pic>
        <p:nvPicPr>
          <p:cNvPr id="1034" name="Picture 10" descr="https://ddom.vlg.socinfo.ru/media/2019/09/16/1262751454/SEM_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3" y="3001107"/>
            <a:ext cx="1214478" cy="8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6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500" y="105290"/>
            <a:ext cx="6052082" cy="422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512500" y="105290"/>
            <a:ext cx="5895108" cy="75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Порядок формирования списка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11437" y="605124"/>
            <a:ext cx="8056417" cy="4064000"/>
            <a:chOff x="543666" y="723007"/>
            <a:chExt cx="8056417" cy="406400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882815423"/>
                </p:ext>
              </p:extLst>
            </p:nvPr>
          </p:nvGraphicFramePr>
          <p:xfrm>
            <a:off x="543666" y="723007"/>
            <a:ext cx="8056417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Google Shape;768;p37"/>
            <p:cNvSpPr/>
            <p:nvPr/>
          </p:nvSpPr>
          <p:spPr>
            <a:xfrm>
              <a:off x="609600" y="929631"/>
              <a:ext cx="641952" cy="622078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768;p37"/>
            <p:cNvSpPr/>
            <p:nvPr/>
          </p:nvSpPr>
          <p:spPr>
            <a:xfrm>
              <a:off x="984885" y="1684021"/>
              <a:ext cx="615315" cy="618638"/>
            </a:xfrm>
            <a:custGeom>
              <a:avLst/>
              <a:gdLst/>
              <a:ahLst/>
              <a:cxnLst/>
              <a:rect l="l" t="t" r="r" b="b"/>
              <a:pathLst>
                <a:path w="16221" h="16222" fill="none" extrusionOk="0">
                  <a:moveTo>
                    <a:pt x="0" y="8111"/>
                  </a:moveTo>
                  <a:lnTo>
                    <a:pt x="0" y="8111"/>
                  </a:lnTo>
                  <a:lnTo>
                    <a:pt x="0" y="7697"/>
                  </a:lnTo>
                  <a:lnTo>
                    <a:pt x="49" y="7283"/>
                  </a:lnTo>
                  <a:lnTo>
                    <a:pt x="98" y="6869"/>
                  </a:lnTo>
                  <a:lnTo>
                    <a:pt x="171" y="6479"/>
                  </a:lnTo>
                  <a:lnTo>
                    <a:pt x="244" y="6090"/>
                  </a:lnTo>
                  <a:lnTo>
                    <a:pt x="366" y="5700"/>
                  </a:lnTo>
                  <a:lnTo>
                    <a:pt x="487" y="5335"/>
                  </a:lnTo>
                  <a:lnTo>
                    <a:pt x="634" y="4945"/>
                  </a:lnTo>
                  <a:lnTo>
                    <a:pt x="804" y="4604"/>
                  </a:lnTo>
                  <a:lnTo>
                    <a:pt x="975" y="4239"/>
                  </a:lnTo>
                  <a:lnTo>
                    <a:pt x="1169" y="3898"/>
                  </a:lnTo>
                  <a:lnTo>
                    <a:pt x="1389" y="3581"/>
                  </a:lnTo>
                  <a:lnTo>
                    <a:pt x="1608" y="3264"/>
                  </a:lnTo>
                  <a:lnTo>
                    <a:pt x="1851" y="2948"/>
                  </a:lnTo>
                  <a:lnTo>
                    <a:pt x="2119" y="2656"/>
                  </a:lnTo>
                  <a:lnTo>
                    <a:pt x="2387" y="2388"/>
                  </a:lnTo>
                  <a:lnTo>
                    <a:pt x="2655" y="2120"/>
                  </a:lnTo>
                  <a:lnTo>
                    <a:pt x="2947" y="1852"/>
                  </a:lnTo>
                  <a:lnTo>
                    <a:pt x="3264" y="1608"/>
                  </a:lnTo>
                  <a:lnTo>
                    <a:pt x="3581" y="1389"/>
                  </a:lnTo>
                  <a:lnTo>
                    <a:pt x="3897" y="1170"/>
                  </a:lnTo>
                  <a:lnTo>
                    <a:pt x="4238" y="975"/>
                  </a:lnTo>
                  <a:lnTo>
                    <a:pt x="4603" y="805"/>
                  </a:lnTo>
                  <a:lnTo>
                    <a:pt x="4944" y="634"/>
                  </a:lnTo>
                  <a:lnTo>
                    <a:pt x="5334" y="488"/>
                  </a:lnTo>
                  <a:lnTo>
                    <a:pt x="5699" y="366"/>
                  </a:lnTo>
                  <a:lnTo>
                    <a:pt x="6089" y="244"/>
                  </a:lnTo>
                  <a:lnTo>
                    <a:pt x="6479" y="171"/>
                  </a:lnTo>
                  <a:lnTo>
                    <a:pt x="6868" y="98"/>
                  </a:lnTo>
                  <a:lnTo>
                    <a:pt x="7282" y="50"/>
                  </a:lnTo>
                  <a:lnTo>
                    <a:pt x="7696" y="1"/>
                  </a:lnTo>
                  <a:lnTo>
                    <a:pt x="8111" y="1"/>
                  </a:lnTo>
                  <a:lnTo>
                    <a:pt x="8111" y="1"/>
                  </a:lnTo>
                  <a:lnTo>
                    <a:pt x="8525" y="1"/>
                  </a:lnTo>
                  <a:lnTo>
                    <a:pt x="8939" y="50"/>
                  </a:lnTo>
                  <a:lnTo>
                    <a:pt x="9353" y="98"/>
                  </a:lnTo>
                  <a:lnTo>
                    <a:pt x="9742" y="171"/>
                  </a:lnTo>
                  <a:lnTo>
                    <a:pt x="10132" y="244"/>
                  </a:lnTo>
                  <a:lnTo>
                    <a:pt x="10522" y="366"/>
                  </a:lnTo>
                  <a:lnTo>
                    <a:pt x="10911" y="488"/>
                  </a:lnTo>
                  <a:lnTo>
                    <a:pt x="11277" y="634"/>
                  </a:lnTo>
                  <a:lnTo>
                    <a:pt x="11618" y="805"/>
                  </a:lnTo>
                  <a:lnTo>
                    <a:pt x="11983" y="975"/>
                  </a:lnTo>
                  <a:lnTo>
                    <a:pt x="12324" y="1170"/>
                  </a:lnTo>
                  <a:lnTo>
                    <a:pt x="12641" y="1389"/>
                  </a:lnTo>
                  <a:lnTo>
                    <a:pt x="12957" y="1608"/>
                  </a:lnTo>
                  <a:lnTo>
                    <a:pt x="13274" y="1852"/>
                  </a:lnTo>
                  <a:lnTo>
                    <a:pt x="13566" y="2120"/>
                  </a:lnTo>
                  <a:lnTo>
                    <a:pt x="13834" y="2388"/>
                  </a:lnTo>
                  <a:lnTo>
                    <a:pt x="14126" y="2656"/>
                  </a:lnTo>
                  <a:lnTo>
                    <a:pt x="14370" y="2948"/>
                  </a:lnTo>
                  <a:lnTo>
                    <a:pt x="14613" y="3264"/>
                  </a:lnTo>
                  <a:lnTo>
                    <a:pt x="14832" y="3581"/>
                  </a:lnTo>
                  <a:lnTo>
                    <a:pt x="15052" y="3898"/>
                  </a:lnTo>
                  <a:lnTo>
                    <a:pt x="15247" y="4239"/>
                  </a:lnTo>
                  <a:lnTo>
                    <a:pt x="15417" y="4604"/>
                  </a:lnTo>
                  <a:lnTo>
                    <a:pt x="15587" y="4945"/>
                  </a:lnTo>
                  <a:lnTo>
                    <a:pt x="15734" y="5335"/>
                  </a:lnTo>
                  <a:lnTo>
                    <a:pt x="15855" y="5700"/>
                  </a:lnTo>
                  <a:lnTo>
                    <a:pt x="15977" y="6090"/>
                  </a:lnTo>
                  <a:lnTo>
                    <a:pt x="16050" y="6479"/>
                  </a:lnTo>
                  <a:lnTo>
                    <a:pt x="16123" y="6869"/>
                  </a:lnTo>
                  <a:lnTo>
                    <a:pt x="16172" y="7283"/>
                  </a:lnTo>
                  <a:lnTo>
                    <a:pt x="16221" y="7697"/>
                  </a:lnTo>
                  <a:lnTo>
                    <a:pt x="16221" y="8111"/>
                  </a:lnTo>
                  <a:lnTo>
                    <a:pt x="16221" y="8111"/>
                  </a:lnTo>
                  <a:lnTo>
                    <a:pt x="16221" y="8525"/>
                  </a:lnTo>
                  <a:lnTo>
                    <a:pt x="16172" y="8939"/>
                  </a:lnTo>
                  <a:lnTo>
                    <a:pt x="16123" y="9353"/>
                  </a:lnTo>
                  <a:lnTo>
                    <a:pt x="16050" y="9743"/>
                  </a:lnTo>
                  <a:lnTo>
                    <a:pt x="15977" y="10133"/>
                  </a:lnTo>
                  <a:lnTo>
                    <a:pt x="15855" y="10522"/>
                  </a:lnTo>
                  <a:lnTo>
                    <a:pt x="15734" y="10888"/>
                  </a:lnTo>
                  <a:lnTo>
                    <a:pt x="15587" y="11277"/>
                  </a:lnTo>
                  <a:lnTo>
                    <a:pt x="15417" y="11618"/>
                  </a:lnTo>
                  <a:lnTo>
                    <a:pt x="15247" y="11984"/>
                  </a:lnTo>
                  <a:lnTo>
                    <a:pt x="15052" y="12324"/>
                  </a:lnTo>
                  <a:lnTo>
                    <a:pt x="14832" y="12641"/>
                  </a:lnTo>
                  <a:lnTo>
                    <a:pt x="14613" y="12958"/>
                  </a:lnTo>
                  <a:lnTo>
                    <a:pt x="14370" y="13274"/>
                  </a:lnTo>
                  <a:lnTo>
                    <a:pt x="14126" y="13567"/>
                  </a:lnTo>
                  <a:lnTo>
                    <a:pt x="13834" y="13835"/>
                  </a:lnTo>
                  <a:lnTo>
                    <a:pt x="13566" y="14102"/>
                  </a:lnTo>
                  <a:lnTo>
                    <a:pt x="13274" y="14370"/>
                  </a:lnTo>
                  <a:lnTo>
                    <a:pt x="12957" y="14614"/>
                  </a:lnTo>
                  <a:lnTo>
                    <a:pt x="12641" y="14833"/>
                  </a:lnTo>
                  <a:lnTo>
                    <a:pt x="12324" y="15052"/>
                  </a:lnTo>
                  <a:lnTo>
                    <a:pt x="11983" y="15247"/>
                  </a:lnTo>
                  <a:lnTo>
                    <a:pt x="11618" y="15418"/>
                  </a:lnTo>
                  <a:lnTo>
                    <a:pt x="11277" y="15588"/>
                  </a:lnTo>
                  <a:lnTo>
                    <a:pt x="10911" y="15734"/>
                  </a:lnTo>
                  <a:lnTo>
                    <a:pt x="10522" y="15856"/>
                  </a:lnTo>
                  <a:lnTo>
                    <a:pt x="10132" y="15978"/>
                  </a:lnTo>
                  <a:lnTo>
                    <a:pt x="9742" y="16051"/>
                  </a:lnTo>
                  <a:lnTo>
                    <a:pt x="9353" y="16124"/>
                  </a:lnTo>
                  <a:lnTo>
                    <a:pt x="8939" y="16173"/>
                  </a:lnTo>
                  <a:lnTo>
                    <a:pt x="8525" y="16221"/>
                  </a:lnTo>
                  <a:lnTo>
                    <a:pt x="8111" y="16221"/>
                  </a:lnTo>
                  <a:lnTo>
                    <a:pt x="8111" y="16221"/>
                  </a:lnTo>
                  <a:lnTo>
                    <a:pt x="7696" y="16221"/>
                  </a:lnTo>
                  <a:lnTo>
                    <a:pt x="7282" y="16173"/>
                  </a:lnTo>
                  <a:lnTo>
                    <a:pt x="6868" y="16124"/>
                  </a:lnTo>
                  <a:lnTo>
                    <a:pt x="6479" y="16051"/>
                  </a:lnTo>
                  <a:lnTo>
                    <a:pt x="6089" y="15978"/>
                  </a:lnTo>
                  <a:lnTo>
                    <a:pt x="5699" y="15856"/>
                  </a:lnTo>
                  <a:lnTo>
                    <a:pt x="5334" y="15734"/>
                  </a:lnTo>
                  <a:lnTo>
                    <a:pt x="4944" y="15588"/>
                  </a:lnTo>
                  <a:lnTo>
                    <a:pt x="4603" y="15418"/>
                  </a:lnTo>
                  <a:lnTo>
                    <a:pt x="4238" y="15247"/>
                  </a:lnTo>
                  <a:lnTo>
                    <a:pt x="3897" y="15052"/>
                  </a:lnTo>
                  <a:lnTo>
                    <a:pt x="3581" y="14833"/>
                  </a:lnTo>
                  <a:lnTo>
                    <a:pt x="3264" y="14614"/>
                  </a:lnTo>
                  <a:lnTo>
                    <a:pt x="2947" y="14370"/>
                  </a:lnTo>
                  <a:lnTo>
                    <a:pt x="2655" y="14102"/>
                  </a:lnTo>
                  <a:lnTo>
                    <a:pt x="2387" y="13835"/>
                  </a:lnTo>
                  <a:lnTo>
                    <a:pt x="2119" y="13567"/>
                  </a:lnTo>
                  <a:lnTo>
                    <a:pt x="1851" y="13274"/>
                  </a:lnTo>
                  <a:lnTo>
                    <a:pt x="1608" y="12958"/>
                  </a:lnTo>
                  <a:lnTo>
                    <a:pt x="1389" y="12641"/>
                  </a:lnTo>
                  <a:lnTo>
                    <a:pt x="1169" y="12324"/>
                  </a:lnTo>
                  <a:lnTo>
                    <a:pt x="975" y="11984"/>
                  </a:lnTo>
                  <a:lnTo>
                    <a:pt x="804" y="11618"/>
                  </a:lnTo>
                  <a:lnTo>
                    <a:pt x="634" y="11277"/>
                  </a:lnTo>
                  <a:lnTo>
                    <a:pt x="487" y="10888"/>
                  </a:lnTo>
                  <a:lnTo>
                    <a:pt x="366" y="10522"/>
                  </a:lnTo>
                  <a:lnTo>
                    <a:pt x="244" y="10133"/>
                  </a:lnTo>
                  <a:lnTo>
                    <a:pt x="171" y="9743"/>
                  </a:lnTo>
                  <a:lnTo>
                    <a:pt x="98" y="9353"/>
                  </a:lnTo>
                  <a:lnTo>
                    <a:pt x="49" y="8939"/>
                  </a:lnTo>
                  <a:lnTo>
                    <a:pt x="0" y="8525"/>
                  </a:lnTo>
                  <a:lnTo>
                    <a:pt x="0" y="8111"/>
                  </a:lnTo>
                  <a:lnTo>
                    <a:pt x="0" y="8111"/>
                  </a:lnTo>
                  <a:close/>
                  <a:moveTo>
                    <a:pt x="7234" y="11180"/>
                  </a:moveTo>
                  <a:lnTo>
                    <a:pt x="7234" y="11180"/>
                  </a:lnTo>
                  <a:lnTo>
                    <a:pt x="7282" y="11180"/>
                  </a:lnTo>
                  <a:lnTo>
                    <a:pt x="7282" y="11180"/>
                  </a:lnTo>
                  <a:lnTo>
                    <a:pt x="7453" y="11155"/>
                  </a:lnTo>
                  <a:lnTo>
                    <a:pt x="7623" y="11082"/>
                  </a:lnTo>
                  <a:lnTo>
                    <a:pt x="7794" y="10985"/>
                  </a:lnTo>
                  <a:lnTo>
                    <a:pt x="7916" y="10863"/>
                  </a:lnTo>
                  <a:lnTo>
                    <a:pt x="12007" y="6747"/>
                  </a:lnTo>
                  <a:lnTo>
                    <a:pt x="12007" y="6747"/>
                  </a:lnTo>
                  <a:lnTo>
                    <a:pt x="12105" y="6625"/>
                  </a:lnTo>
                  <a:lnTo>
                    <a:pt x="12153" y="6504"/>
                  </a:lnTo>
                  <a:lnTo>
                    <a:pt x="12202" y="6358"/>
                  </a:lnTo>
                  <a:lnTo>
                    <a:pt x="12202" y="6211"/>
                  </a:lnTo>
                  <a:lnTo>
                    <a:pt x="12202" y="6211"/>
                  </a:lnTo>
                  <a:lnTo>
                    <a:pt x="12178" y="6017"/>
                  </a:lnTo>
                  <a:lnTo>
                    <a:pt x="12129" y="5822"/>
                  </a:lnTo>
                  <a:lnTo>
                    <a:pt x="12032" y="5676"/>
                  </a:lnTo>
                  <a:lnTo>
                    <a:pt x="11886" y="5529"/>
                  </a:lnTo>
                  <a:lnTo>
                    <a:pt x="11886" y="5529"/>
                  </a:lnTo>
                  <a:lnTo>
                    <a:pt x="11764" y="5432"/>
                  </a:lnTo>
                  <a:lnTo>
                    <a:pt x="11618" y="5383"/>
                  </a:lnTo>
                  <a:lnTo>
                    <a:pt x="11472" y="5335"/>
                  </a:lnTo>
                  <a:lnTo>
                    <a:pt x="11325" y="5335"/>
                  </a:lnTo>
                  <a:lnTo>
                    <a:pt x="11325" y="5335"/>
                  </a:lnTo>
                  <a:lnTo>
                    <a:pt x="11131" y="5359"/>
                  </a:lnTo>
                  <a:lnTo>
                    <a:pt x="10960" y="5408"/>
                  </a:lnTo>
                  <a:lnTo>
                    <a:pt x="10790" y="5505"/>
                  </a:lnTo>
                  <a:lnTo>
                    <a:pt x="10643" y="5651"/>
                  </a:lnTo>
                  <a:lnTo>
                    <a:pt x="7161" y="8988"/>
                  </a:lnTo>
                  <a:lnTo>
                    <a:pt x="5797" y="7648"/>
                  </a:lnTo>
                  <a:lnTo>
                    <a:pt x="5797" y="7648"/>
                  </a:lnTo>
                  <a:lnTo>
                    <a:pt x="5675" y="7527"/>
                  </a:lnTo>
                  <a:lnTo>
                    <a:pt x="5505" y="7454"/>
                  </a:lnTo>
                  <a:lnTo>
                    <a:pt x="5358" y="7405"/>
                  </a:lnTo>
                  <a:lnTo>
                    <a:pt x="5188" y="7380"/>
                  </a:lnTo>
                  <a:lnTo>
                    <a:pt x="5188" y="7380"/>
                  </a:lnTo>
                  <a:lnTo>
                    <a:pt x="5017" y="7405"/>
                  </a:lnTo>
                  <a:lnTo>
                    <a:pt x="4847" y="7454"/>
                  </a:lnTo>
                  <a:lnTo>
                    <a:pt x="4701" y="7527"/>
                  </a:lnTo>
                  <a:lnTo>
                    <a:pt x="4555" y="7648"/>
                  </a:lnTo>
                  <a:lnTo>
                    <a:pt x="4555" y="7648"/>
                  </a:lnTo>
                  <a:lnTo>
                    <a:pt x="4457" y="7770"/>
                  </a:lnTo>
                  <a:lnTo>
                    <a:pt x="4360" y="7916"/>
                  </a:lnTo>
                  <a:lnTo>
                    <a:pt x="4311" y="8087"/>
                  </a:lnTo>
                  <a:lnTo>
                    <a:pt x="4311" y="8257"/>
                  </a:lnTo>
                  <a:lnTo>
                    <a:pt x="4311" y="8257"/>
                  </a:lnTo>
                  <a:lnTo>
                    <a:pt x="4311" y="8428"/>
                  </a:lnTo>
                  <a:lnTo>
                    <a:pt x="4360" y="8598"/>
                  </a:lnTo>
                  <a:lnTo>
                    <a:pt x="4457" y="8744"/>
                  </a:lnTo>
                  <a:lnTo>
                    <a:pt x="4555" y="8890"/>
                  </a:lnTo>
                  <a:lnTo>
                    <a:pt x="6601" y="10936"/>
                  </a:lnTo>
                  <a:lnTo>
                    <a:pt x="6601" y="10936"/>
                  </a:lnTo>
                  <a:lnTo>
                    <a:pt x="6747" y="11034"/>
                  </a:lnTo>
                  <a:lnTo>
                    <a:pt x="6893" y="11131"/>
                  </a:lnTo>
                  <a:lnTo>
                    <a:pt x="7063" y="11180"/>
                  </a:lnTo>
                  <a:lnTo>
                    <a:pt x="7234" y="11180"/>
                  </a:lnTo>
                  <a:lnTo>
                    <a:pt x="7234" y="1118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087582" y="2438400"/>
              <a:ext cx="636443" cy="638175"/>
              <a:chOff x="913664" y="277199"/>
              <a:chExt cx="602226" cy="617561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913664" y="277199"/>
                <a:ext cx="602226" cy="617561"/>
                <a:chOff x="1373215" y="241586"/>
                <a:chExt cx="602226" cy="617561"/>
              </a:xfrm>
            </p:grpSpPr>
            <p:sp>
              <p:nvSpPr>
                <p:cNvPr id="40" name="Google Shape;768;p37"/>
                <p:cNvSpPr/>
                <p:nvPr/>
              </p:nvSpPr>
              <p:spPr>
                <a:xfrm>
                  <a:off x="1373215" y="241586"/>
                  <a:ext cx="602226" cy="617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1523977" y="392454"/>
                  <a:ext cx="350936" cy="340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" name="Умножение 2"/>
              <p:cNvSpPr/>
              <p:nvPr/>
            </p:nvSpPr>
            <p:spPr>
              <a:xfrm>
                <a:off x="997200" y="387760"/>
                <a:ext cx="443345" cy="428922"/>
              </a:xfrm>
              <a:prstGeom prst="mathMultiply">
                <a:avLst/>
              </a:prstGeom>
              <a:solidFill>
                <a:schemeClr val="bg1"/>
              </a:solidFill>
              <a:ln w="12700">
                <a:solidFill>
                  <a:srgbClr val="FF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976746" y="3200401"/>
              <a:ext cx="634884" cy="637309"/>
              <a:chOff x="304800" y="2972239"/>
              <a:chExt cx="613954" cy="596845"/>
            </a:xfrm>
          </p:grpSpPr>
          <p:grpSp>
            <p:nvGrpSpPr>
              <p:cNvPr id="72" name="Группа 71"/>
              <p:cNvGrpSpPr/>
              <p:nvPr/>
            </p:nvGrpSpPr>
            <p:grpSpPr>
              <a:xfrm>
                <a:off x="304800" y="2972239"/>
                <a:ext cx="613954" cy="596845"/>
                <a:chOff x="1375850" y="249740"/>
                <a:chExt cx="613954" cy="628913"/>
              </a:xfrm>
            </p:grpSpPr>
            <p:sp>
              <p:nvSpPr>
                <p:cNvPr id="73" name="Google Shape;768;p37"/>
                <p:cNvSpPr/>
                <p:nvPr/>
              </p:nvSpPr>
              <p:spPr>
                <a:xfrm>
                  <a:off x="1375850" y="249740"/>
                  <a:ext cx="613954" cy="628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1526451" y="446305"/>
                  <a:ext cx="344009" cy="299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5" name="Google Shape;731;p37"/>
              <p:cNvGrpSpPr/>
              <p:nvPr/>
            </p:nvGrpSpPr>
            <p:grpSpPr>
              <a:xfrm>
                <a:off x="469159" y="3119089"/>
                <a:ext cx="300746" cy="296580"/>
                <a:chOff x="3292425" y="3664250"/>
                <a:chExt cx="397025" cy="391525"/>
              </a:xfrm>
            </p:grpSpPr>
            <p:sp>
              <p:nvSpPr>
                <p:cNvPr id="76" name="Google Shape;732;p37"/>
                <p:cNvSpPr/>
                <p:nvPr/>
              </p:nvSpPr>
              <p:spPr>
                <a:xfrm>
                  <a:off x="3292425" y="3680675"/>
                  <a:ext cx="375100" cy="3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4" h="15004" fill="none" extrusionOk="0">
                      <a:moveTo>
                        <a:pt x="7502" y="1"/>
                      </a:moveTo>
                      <a:lnTo>
                        <a:pt x="7502" y="1"/>
                      </a:lnTo>
                      <a:lnTo>
                        <a:pt x="7112" y="1"/>
                      </a:lnTo>
                      <a:lnTo>
                        <a:pt x="6747" y="50"/>
                      </a:lnTo>
                      <a:lnTo>
                        <a:pt x="6357" y="98"/>
                      </a:lnTo>
                      <a:lnTo>
                        <a:pt x="5992" y="147"/>
                      </a:lnTo>
                      <a:lnTo>
                        <a:pt x="5627" y="244"/>
                      </a:lnTo>
                      <a:lnTo>
                        <a:pt x="5261" y="342"/>
                      </a:lnTo>
                      <a:lnTo>
                        <a:pt x="4921" y="464"/>
                      </a:lnTo>
                      <a:lnTo>
                        <a:pt x="4580" y="585"/>
                      </a:lnTo>
                      <a:lnTo>
                        <a:pt x="4239" y="732"/>
                      </a:lnTo>
                      <a:lnTo>
                        <a:pt x="3922" y="902"/>
                      </a:lnTo>
                      <a:lnTo>
                        <a:pt x="3605" y="1097"/>
                      </a:lnTo>
                      <a:lnTo>
                        <a:pt x="3313" y="1292"/>
                      </a:lnTo>
                      <a:lnTo>
                        <a:pt x="3021" y="1487"/>
                      </a:lnTo>
                      <a:lnTo>
                        <a:pt x="2729" y="1706"/>
                      </a:lnTo>
                      <a:lnTo>
                        <a:pt x="2461" y="1949"/>
                      </a:lnTo>
                      <a:lnTo>
                        <a:pt x="2193" y="2193"/>
                      </a:lnTo>
                      <a:lnTo>
                        <a:pt x="1949" y="2461"/>
                      </a:lnTo>
                      <a:lnTo>
                        <a:pt x="1706" y="2729"/>
                      </a:lnTo>
                      <a:lnTo>
                        <a:pt x="1486" y="3021"/>
                      </a:lnTo>
                      <a:lnTo>
                        <a:pt x="1292" y="3313"/>
                      </a:lnTo>
                      <a:lnTo>
                        <a:pt x="1097" y="3605"/>
                      </a:lnTo>
                      <a:lnTo>
                        <a:pt x="902" y="3922"/>
                      </a:lnTo>
                      <a:lnTo>
                        <a:pt x="731" y="4239"/>
                      </a:lnTo>
                      <a:lnTo>
                        <a:pt x="585" y="4580"/>
                      </a:lnTo>
                      <a:lnTo>
                        <a:pt x="464" y="4921"/>
                      </a:lnTo>
                      <a:lnTo>
                        <a:pt x="342" y="5262"/>
                      </a:lnTo>
                      <a:lnTo>
                        <a:pt x="244" y="5627"/>
                      </a:lnTo>
                      <a:lnTo>
                        <a:pt x="147" y="5992"/>
                      </a:lnTo>
                      <a:lnTo>
                        <a:pt x="98" y="6358"/>
                      </a:lnTo>
                      <a:lnTo>
                        <a:pt x="50" y="6747"/>
                      </a:lnTo>
                      <a:lnTo>
                        <a:pt x="1" y="7113"/>
                      </a:lnTo>
                      <a:lnTo>
                        <a:pt x="1" y="7502"/>
                      </a:lnTo>
                      <a:lnTo>
                        <a:pt x="1" y="7502"/>
                      </a:lnTo>
                      <a:lnTo>
                        <a:pt x="1" y="7892"/>
                      </a:lnTo>
                      <a:lnTo>
                        <a:pt x="50" y="8257"/>
                      </a:lnTo>
                      <a:lnTo>
                        <a:pt x="98" y="8647"/>
                      </a:lnTo>
                      <a:lnTo>
                        <a:pt x="147" y="9012"/>
                      </a:lnTo>
                      <a:lnTo>
                        <a:pt x="244" y="9378"/>
                      </a:lnTo>
                      <a:lnTo>
                        <a:pt x="342" y="9743"/>
                      </a:lnTo>
                      <a:lnTo>
                        <a:pt x="464" y="10084"/>
                      </a:lnTo>
                      <a:lnTo>
                        <a:pt x="585" y="10425"/>
                      </a:lnTo>
                      <a:lnTo>
                        <a:pt x="731" y="10766"/>
                      </a:lnTo>
                      <a:lnTo>
                        <a:pt x="902" y="11082"/>
                      </a:lnTo>
                      <a:lnTo>
                        <a:pt x="1097" y="11399"/>
                      </a:lnTo>
                      <a:lnTo>
                        <a:pt x="1292" y="11691"/>
                      </a:lnTo>
                      <a:lnTo>
                        <a:pt x="1486" y="11984"/>
                      </a:lnTo>
                      <a:lnTo>
                        <a:pt x="1706" y="12276"/>
                      </a:lnTo>
                      <a:lnTo>
                        <a:pt x="1949" y="12544"/>
                      </a:lnTo>
                      <a:lnTo>
                        <a:pt x="2193" y="12812"/>
                      </a:lnTo>
                      <a:lnTo>
                        <a:pt x="2461" y="13055"/>
                      </a:lnTo>
                      <a:lnTo>
                        <a:pt x="2729" y="13299"/>
                      </a:lnTo>
                      <a:lnTo>
                        <a:pt x="3021" y="13518"/>
                      </a:lnTo>
                      <a:lnTo>
                        <a:pt x="3313" y="13713"/>
                      </a:lnTo>
                      <a:lnTo>
                        <a:pt x="3605" y="13908"/>
                      </a:lnTo>
                      <a:lnTo>
                        <a:pt x="3922" y="14102"/>
                      </a:lnTo>
                      <a:lnTo>
                        <a:pt x="4239" y="14273"/>
                      </a:lnTo>
                      <a:lnTo>
                        <a:pt x="4580" y="14419"/>
                      </a:lnTo>
                      <a:lnTo>
                        <a:pt x="4921" y="14541"/>
                      </a:lnTo>
                      <a:lnTo>
                        <a:pt x="5261" y="14663"/>
                      </a:lnTo>
                      <a:lnTo>
                        <a:pt x="5627" y="14760"/>
                      </a:lnTo>
                      <a:lnTo>
                        <a:pt x="5992" y="14857"/>
                      </a:lnTo>
                      <a:lnTo>
                        <a:pt x="6357" y="14906"/>
                      </a:lnTo>
                      <a:lnTo>
                        <a:pt x="6747" y="14955"/>
                      </a:lnTo>
                      <a:lnTo>
                        <a:pt x="7112" y="15004"/>
                      </a:lnTo>
                      <a:lnTo>
                        <a:pt x="7502" y="15004"/>
                      </a:lnTo>
                      <a:lnTo>
                        <a:pt x="7502" y="15004"/>
                      </a:lnTo>
                      <a:lnTo>
                        <a:pt x="7892" y="15004"/>
                      </a:lnTo>
                      <a:lnTo>
                        <a:pt x="8257" y="14955"/>
                      </a:lnTo>
                      <a:lnTo>
                        <a:pt x="8647" y="14906"/>
                      </a:lnTo>
                      <a:lnTo>
                        <a:pt x="9012" y="14857"/>
                      </a:lnTo>
                      <a:lnTo>
                        <a:pt x="9377" y="14760"/>
                      </a:lnTo>
                      <a:lnTo>
                        <a:pt x="9743" y="14663"/>
                      </a:lnTo>
                      <a:lnTo>
                        <a:pt x="10084" y="14541"/>
                      </a:lnTo>
                      <a:lnTo>
                        <a:pt x="10425" y="14419"/>
                      </a:lnTo>
                      <a:lnTo>
                        <a:pt x="10766" y="14273"/>
                      </a:lnTo>
                      <a:lnTo>
                        <a:pt x="11082" y="14102"/>
                      </a:lnTo>
                      <a:lnTo>
                        <a:pt x="11399" y="13908"/>
                      </a:lnTo>
                      <a:lnTo>
                        <a:pt x="11691" y="13713"/>
                      </a:lnTo>
                      <a:lnTo>
                        <a:pt x="11983" y="13518"/>
                      </a:lnTo>
                      <a:lnTo>
                        <a:pt x="12276" y="13299"/>
                      </a:lnTo>
                      <a:lnTo>
                        <a:pt x="12544" y="13055"/>
                      </a:lnTo>
                      <a:lnTo>
                        <a:pt x="12812" y="12812"/>
                      </a:lnTo>
                      <a:lnTo>
                        <a:pt x="13055" y="12544"/>
                      </a:lnTo>
                      <a:lnTo>
                        <a:pt x="13299" y="12276"/>
                      </a:lnTo>
                      <a:lnTo>
                        <a:pt x="13518" y="11984"/>
                      </a:lnTo>
                      <a:lnTo>
                        <a:pt x="13713" y="11691"/>
                      </a:lnTo>
                      <a:lnTo>
                        <a:pt x="13907" y="11399"/>
                      </a:lnTo>
                      <a:lnTo>
                        <a:pt x="14102" y="11082"/>
                      </a:lnTo>
                      <a:lnTo>
                        <a:pt x="14273" y="10766"/>
                      </a:lnTo>
                      <a:lnTo>
                        <a:pt x="14419" y="10425"/>
                      </a:lnTo>
                      <a:lnTo>
                        <a:pt x="14541" y="10084"/>
                      </a:lnTo>
                      <a:lnTo>
                        <a:pt x="14662" y="9743"/>
                      </a:lnTo>
                      <a:lnTo>
                        <a:pt x="14760" y="9378"/>
                      </a:lnTo>
                      <a:lnTo>
                        <a:pt x="14857" y="9012"/>
                      </a:lnTo>
                      <a:lnTo>
                        <a:pt x="14906" y="8647"/>
                      </a:lnTo>
                      <a:lnTo>
                        <a:pt x="14955" y="8257"/>
                      </a:lnTo>
                      <a:lnTo>
                        <a:pt x="15003" y="7892"/>
                      </a:lnTo>
                      <a:lnTo>
                        <a:pt x="15003" y="7502"/>
                      </a:lnTo>
                      <a:lnTo>
                        <a:pt x="7502" y="7502"/>
                      </a:lnTo>
                      <a:lnTo>
                        <a:pt x="7502" y="1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733;p37"/>
                <p:cNvSpPr/>
                <p:nvPr/>
              </p:nvSpPr>
              <p:spPr>
                <a:xfrm>
                  <a:off x="3504325" y="3664250"/>
                  <a:ext cx="131525" cy="1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1" h="6138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90" y="25"/>
                      </a:lnTo>
                      <a:lnTo>
                        <a:pt x="780" y="98"/>
                      </a:lnTo>
                      <a:lnTo>
                        <a:pt x="1169" y="171"/>
                      </a:lnTo>
                      <a:lnTo>
                        <a:pt x="1559" y="268"/>
                      </a:lnTo>
                      <a:lnTo>
                        <a:pt x="1924" y="414"/>
                      </a:lnTo>
                      <a:lnTo>
                        <a:pt x="2314" y="560"/>
                      </a:lnTo>
                      <a:lnTo>
                        <a:pt x="2655" y="731"/>
                      </a:lnTo>
                      <a:lnTo>
                        <a:pt x="3020" y="901"/>
                      </a:lnTo>
                      <a:lnTo>
                        <a:pt x="3020" y="901"/>
                      </a:lnTo>
                      <a:lnTo>
                        <a:pt x="3337" y="1121"/>
                      </a:lnTo>
                      <a:lnTo>
                        <a:pt x="3654" y="1340"/>
                      </a:lnTo>
                      <a:lnTo>
                        <a:pt x="3946" y="1559"/>
                      </a:lnTo>
                      <a:lnTo>
                        <a:pt x="4238" y="1803"/>
                      </a:lnTo>
                      <a:lnTo>
                        <a:pt x="4530" y="2070"/>
                      </a:lnTo>
                      <a:lnTo>
                        <a:pt x="4774" y="2363"/>
                      </a:lnTo>
                      <a:lnTo>
                        <a:pt x="5017" y="2655"/>
                      </a:lnTo>
                      <a:lnTo>
                        <a:pt x="5261" y="2972"/>
                      </a:lnTo>
                      <a:lnTo>
                        <a:pt x="0" y="61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734;p37"/>
                <p:cNvSpPr/>
                <p:nvPr/>
              </p:nvSpPr>
              <p:spPr>
                <a:xfrm>
                  <a:off x="3501875" y="3749500"/>
                  <a:ext cx="187575" cy="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3" h="3873" fill="none" extrusionOk="0">
                      <a:moveTo>
                        <a:pt x="6431" y="0"/>
                      </a:moveTo>
                      <a:lnTo>
                        <a:pt x="1" y="3872"/>
                      </a:lnTo>
                      <a:lnTo>
                        <a:pt x="7502" y="3872"/>
                      </a:lnTo>
                      <a:lnTo>
                        <a:pt x="7502" y="3872"/>
                      </a:lnTo>
                      <a:lnTo>
                        <a:pt x="7478" y="3337"/>
                      </a:lnTo>
                      <a:lnTo>
                        <a:pt x="7429" y="2825"/>
                      </a:lnTo>
                      <a:lnTo>
                        <a:pt x="7332" y="2314"/>
                      </a:lnTo>
                      <a:lnTo>
                        <a:pt x="7210" y="1827"/>
                      </a:lnTo>
                      <a:lnTo>
                        <a:pt x="7064" y="1340"/>
                      </a:lnTo>
                      <a:lnTo>
                        <a:pt x="6893" y="877"/>
                      </a:lnTo>
                      <a:lnTo>
                        <a:pt x="6674" y="438"/>
                      </a:lnTo>
                      <a:lnTo>
                        <a:pt x="6431" y="0"/>
                      </a:lnTo>
                      <a:lnTo>
                        <a:pt x="6431" y="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1" name="Группа 10"/>
            <p:cNvGrpSpPr/>
            <p:nvPr/>
          </p:nvGrpSpPr>
          <p:grpSpPr>
            <a:xfrm>
              <a:off x="611506" y="3962403"/>
              <a:ext cx="635404" cy="636267"/>
              <a:chOff x="332664" y="2805499"/>
              <a:chExt cx="614456" cy="627140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332664" y="2805499"/>
                <a:ext cx="614456" cy="627140"/>
                <a:chOff x="1370994" y="250488"/>
                <a:chExt cx="614456" cy="627140"/>
              </a:xfrm>
            </p:grpSpPr>
            <p:sp>
              <p:nvSpPr>
                <p:cNvPr id="71" name="Google Shape;768;p37"/>
                <p:cNvSpPr/>
                <p:nvPr/>
              </p:nvSpPr>
              <p:spPr>
                <a:xfrm>
                  <a:off x="1370994" y="250488"/>
                  <a:ext cx="614456" cy="627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1" h="16222" fill="none" extrusionOk="0">
                      <a:moveTo>
                        <a:pt x="0" y="8111"/>
                      </a:moveTo>
                      <a:lnTo>
                        <a:pt x="0" y="8111"/>
                      </a:lnTo>
                      <a:lnTo>
                        <a:pt x="0" y="7697"/>
                      </a:lnTo>
                      <a:lnTo>
                        <a:pt x="49" y="7283"/>
                      </a:lnTo>
                      <a:lnTo>
                        <a:pt x="98" y="6869"/>
                      </a:lnTo>
                      <a:lnTo>
                        <a:pt x="171" y="6479"/>
                      </a:lnTo>
                      <a:lnTo>
                        <a:pt x="244" y="6090"/>
                      </a:lnTo>
                      <a:lnTo>
                        <a:pt x="366" y="5700"/>
                      </a:lnTo>
                      <a:lnTo>
                        <a:pt x="487" y="5335"/>
                      </a:lnTo>
                      <a:lnTo>
                        <a:pt x="634" y="4945"/>
                      </a:lnTo>
                      <a:lnTo>
                        <a:pt x="804" y="4604"/>
                      </a:lnTo>
                      <a:lnTo>
                        <a:pt x="975" y="4239"/>
                      </a:lnTo>
                      <a:lnTo>
                        <a:pt x="1169" y="3898"/>
                      </a:lnTo>
                      <a:lnTo>
                        <a:pt x="1389" y="3581"/>
                      </a:lnTo>
                      <a:lnTo>
                        <a:pt x="1608" y="3264"/>
                      </a:lnTo>
                      <a:lnTo>
                        <a:pt x="1851" y="2948"/>
                      </a:lnTo>
                      <a:lnTo>
                        <a:pt x="2119" y="2656"/>
                      </a:lnTo>
                      <a:lnTo>
                        <a:pt x="2387" y="2388"/>
                      </a:lnTo>
                      <a:lnTo>
                        <a:pt x="2655" y="2120"/>
                      </a:lnTo>
                      <a:lnTo>
                        <a:pt x="2947" y="1852"/>
                      </a:lnTo>
                      <a:lnTo>
                        <a:pt x="3264" y="1608"/>
                      </a:lnTo>
                      <a:lnTo>
                        <a:pt x="3581" y="1389"/>
                      </a:lnTo>
                      <a:lnTo>
                        <a:pt x="3897" y="1170"/>
                      </a:lnTo>
                      <a:lnTo>
                        <a:pt x="4238" y="975"/>
                      </a:lnTo>
                      <a:lnTo>
                        <a:pt x="4603" y="805"/>
                      </a:lnTo>
                      <a:lnTo>
                        <a:pt x="4944" y="634"/>
                      </a:lnTo>
                      <a:lnTo>
                        <a:pt x="5334" y="488"/>
                      </a:lnTo>
                      <a:lnTo>
                        <a:pt x="5699" y="366"/>
                      </a:lnTo>
                      <a:lnTo>
                        <a:pt x="6089" y="244"/>
                      </a:lnTo>
                      <a:lnTo>
                        <a:pt x="6479" y="171"/>
                      </a:lnTo>
                      <a:lnTo>
                        <a:pt x="6868" y="98"/>
                      </a:lnTo>
                      <a:lnTo>
                        <a:pt x="7282" y="50"/>
                      </a:lnTo>
                      <a:lnTo>
                        <a:pt x="7696" y="1"/>
                      </a:lnTo>
                      <a:lnTo>
                        <a:pt x="8111" y="1"/>
                      </a:lnTo>
                      <a:lnTo>
                        <a:pt x="8111" y="1"/>
                      </a:lnTo>
                      <a:lnTo>
                        <a:pt x="8525" y="1"/>
                      </a:lnTo>
                      <a:lnTo>
                        <a:pt x="8939" y="50"/>
                      </a:lnTo>
                      <a:lnTo>
                        <a:pt x="9353" y="98"/>
                      </a:lnTo>
                      <a:lnTo>
                        <a:pt x="9742" y="171"/>
                      </a:lnTo>
                      <a:lnTo>
                        <a:pt x="10132" y="244"/>
                      </a:lnTo>
                      <a:lnTo>
                        <a:pt x="10522" y="366"/>
                      </a:lnTo>
                      <a:lnTo>
                        <a:pt x="10911" y="488"/>
                      </a:lnTo>
                      <a:lnTo>
                        <a:pt x="11277" y="634"/>
                      </a:lnTo>
                      <a:lnTo>
                        <a:pt x="11618" y="805"/>
                      </a:lnTo>
                      <a:lnTo>
                        <a:pt x="11983" y="975"/>
                      </a:lnTo>
                      <a:lnTo>
                        <a:pt x="12324" y="1170"/>
                      </a:lnTo>
                      <a:lnTo>
                        <a:pt x="12641" y="1389"/>
                      </a:lnTo>
                      <a:lnTo>
                        <a:pt x="12957" y="1608"/>
                      </a:lnTo>
                      <a:lnTo>
                        <a:pt x="13274" y="1852"/>
                      </a:lnTo>
                      <a:lnTo>
                        <a:pt x="13566" y="2120"/>
                      </a:lnTo>
                      <a:lnTo>
                        <a:pt x="13834" y="2388"/>
                      </a:lnTo>
                      <a:lnTo>
                        <a:pt x="14126" y="2656"/>
                      </a:lnTo>
                      <a:lnTo>
                        <a:pt x="14370" y="2948"/>
                      </a:lnTo>
                      <a:lnTo>
                        <a:pt x="14613" y="3264"/>
                      </a:lnTo>
                      <a:lnTo>
                        <a:pt x="14832" y="3581"/>
                      </a:lnTo>
                      <a:lnTo>
                        <a:pt x="15052" y="3898"/>
                      </a:lnTo>
                      <a:lnTo>
                        <a:pt x="15247" y="4239"/>
                      </a:lnTo>
                      <a:lnTo>
                        <a:pt x="15417" y="4604"/>
                      </a:lnTo>
                      <a:lnTo>
                        <a:pt x="15587" y="4945"/>
                      </a:lnTo>
                      <a:lnTo>
                        <a:pt x="15734" y="5335"/>
                      </a:lnTo>
                      <a:lnTo>
                        <a:pt x="15855" y="5700"/>
                      </a:lnTo>
                      <a:lnTo>
                        <a:pt x="15977" y="6090"/>
                      </a:lnTo>
                      <a:lnTo>
                        <a:pt x="16050" y="6479"/>
                      </a:lnTo>
                      <a:lnTo>
                        <a:pt x="16123" y="6869"/>
                      </a:lnTo>
                      <a:lnTo>
                        <a:pt x="16172" y="7283"/>
                      </a:lnTo>
                      <a:lnTo>
                        <a:pt x="16221" y="7697"/>
                      </a:lnTo>
                      <a:lnTo>
                        <a:pt x="16221" y="8111"/>
                      </a:lnTo>
                      <a:lnTo>
                        <a:pt x="16221" y="8111"/>
                      </a:lnTo>
                      <a:lnTo>
                        <a:pt x="16221" y="8525"/>
                      </a:lnTo>
                      <a:lnTo>
                        <a:pt x="16172" y="8939"/>
                      </a:lnTo>
                      <a:lnTo>
                        <a:pt x="16123" y="9353"/>
                      </a:lnTo>
                      <a:lnTo>
                        <a:pt x="16050" y="9743"/>
                      </a:lnTo>
                      <a:lnTo>
                        <a:pt x="15977" y="10133"/>
                      </a:lnTo>
                      <a:lnTo>
                        <a:pt x="15855" y="10522"/>
                      </a:lnTo>
                      <a:lnTo>
                        <a:pt x="15734" y="10888"/>
                      </a:lnTo>
                      <a:lnTo>
                        <a:pt x="15587" y="11277"/>
                      </a:lnTo>
                      <a:lnTo>
                        <a:pt x="15417" y="11618"/>
                      </a:lnTo>
                      <a:lnTo>
                        <a:pt x="15247" y="11984"/>
                      </a:lnTo>
                      <a:lnTo>
                        <a:pt x="15052" y="12324"/>
                      </a:lnTo>
                      <a:lnTo>
                        <a:pt x="14832" y="12641"/>
                      </a:lnTo>
                      <a:lnTo>
                        <a:pt x="14613" y="12958"/>
                      </a:lnTo>
                      <a:lnTo>
                        <a:pt x="14370" y="13274"/>
                      </a:lnTo>
                      <a:lnTo>
                        <a:pt x="14126" y="13567"/>
                      </a:lnTo>
                      <a:lnTo>
                        <a:pt x="13834" y="13835"/>
                      </a:lnTo>
                      <a:lnTo>
                        <a:pt x="13566" y="14102"/>
                      </a:lnTo>
                      <a:lnTo>
                        <a:pt x="13274" y="14370"/>
                      </a:lnTo>
                      <a:lnTo>
                        <a:pt x="12957" y="14614"/>
                      </a:lnTo>
                      <a:lnTo>
                        <a:pt x="12641" y="14833"/>
                      </a:lnTo>
                      <a:lnTo>
                        <a:pt x="12324" y="15052"/>
                      </a:lnTo>
                      <a:lnTo>
                        <a:pt x="11983" y="15247"/>
                      </a:lnTo>
                      <a:lnTo>
                        <a:pt x="11618" y="15418"/>
                      </a:lnTo>
                      <a:lnTo>
                        <a:pt x="11277" y="15588"/>
                      </a:lnTo>
                      <a:lnTo>
                        <a:pt x="10911" y="15734"/>
                      </a:lnTo>
                      <a:lnTo>
                        <a:pt x="10522" y="15856"/>
                      </a:lnTo>
                      <a:lnTo>
                        <a:pt x="10132" y="15978"/>
                      </a:lnTo>
                      <a:lnTo>
                        <a:pt x="9742" y="16051"/>
                      </a:lnTo>
                      <a:lnTo>
                        <a:pt x="9353" y="16124"/>
                      </a:lnTo>
                      <a:lnTo>
                        <a:pt x="8939" y="16173"/>
                      </a:lnTo>
                      <a:lnTo>
                        <a:pt x="8525" y="16221"/>
                      </a:lnTo>
                      <a:lnTo>
                        <a:pt x="8111" y="16221"/>
                      </a:lnTo>
                      <a:lnTo>
                        <a:pt x="8111" y="16221"/>
                      </a:lnTo>
                      <a:lnTo>
                        <a:pt x="7696" y="16221"/>
                      </a:lnTo>
                      <a:lnTo>
                        <a:pt x="7282" y="16173"/>
                      </a:lnTo>
                      <a:lnTo>
                        <a:pt x="6868" y="16124"/>
                      </a:lnTo>
                      <a:lnTo>
                        <a:pt x="6479" y="16051"/>
                      </a:lnTo>
                      <a:lnTo>
                        <a:pt x="6089" y="15978"/>
                      </a:lnTo>
                      <a:lnTo>
                        <a:pt x="5699" y="15856"/>
                      </a:lnTo>
                      <a:lnTo>
                        <a:pt x="5334" y="15734"/>
                      </a:lnTo>
                      <a:lnTo>
                        <a:pt x="4944" y="15588"/>
                      </a:lnTo>
                      <a:lnTo>
                        <a:pt x="4603" y="15418"/>
                      </a:lnTo>
                      <a:lnTo>
                        <a:pt x="4238" y="15247"/>
                      </a:lnTo>
                      <a:lnTo>
                        <a:pt x="3897" y="15052"/>
                      </a:lnTo>
                      <a:lnTo>
                        <a:pt x="3581" y="14833"/>
                      </a:lnTo>
                      <a:lnTo>
                        <a:pt x="3264" y="14614"/>
                      </a:lnTo>
                      <a:lnTo>
                        <a:pt x="2947" y="14370"/>
                      </a:lnTo>
                      <a:lnTo>
                        <a:pt x="2655" y="14102"/>
                      </a:lnTo>
                      <a:lnTo>
                        <a:pt x="2387" y="13835"/>
                      </a:lnTo>
                      <a:lnTo>
                        <a:pt x="2119" y="13567"/>
                      </a:lnTo>
                      <a:lnTo>
                        <a:pt x="1851" y="13274"/>
                      </a:lnTo>
                      <a:lnTo>
                        <a:pt x="1608" y="12958"/>
                      </a:lnTo>
                      <a:lnTo>
                        <a:pt x="1389" y="12641"/>
                      </a:lnTo>
                      <a:lnTo>
                        <a:pt x="1169" y="12324"/>
                      </a:lnTo>
                      <a:lnTo>
                        <a:pt x="975" y="11984"/>
                      </a:lnTo>
                      <a:lnTo>
                        <a:pt x="804" y="11618"/>
                      </a:lnTo>
                      <a:lnTo>
                        <a:pt x="634" y="11277"/>
                      </a:lnTo>
                      <a:lnTo>
                        <a:pt x="487" y="10888"/>
                      </a:lnTo>
                      <a:lnTo>
                        <a:pt x="366" y="10522"/>
                      </a:lnTo>
                      <a:lnTo>
                        <a:pt x="244" y="10133"/>
                      </a:lnTo>
                      <a:lnTo>
                        <a:pt x="171" y="9743"/>
                      </a:lnTo>
                      <a:lnTo>
                        <a:pt x="98" y="9353"/>
                      </a:lnTo>
                      <a:lnTo>
                        <a:pt x="49" y="8939"/>
                      </a:lnTo>
                      <a:lnTo>
                        <a:pt x="0" y="8525"/>
                      </a:lnTo>
                      <a:lnTo>
                        <a:pt x="0" y="8111"/>
                      </a:lnTo>
                      <a:lnTo>
                        <a:pt x="0" y="8111"/>
                      </a:lnTo>
                      <a:close/>
                      <a:moveTo>
                        <a:pt x="7234" y="11180"/>
                      </a:moveTo>
                      <a:lnTo>
                        <a:pt x="7234" y="11180"/>
                      </a:lnTo>
                      <a:lnTo>
                        <a:pt x="7282" y="11180"/>
                      </a:lnTo>
                      <a:lnTo>
                        <a:pt x="7282" y="11180"/>
                      </a:lnTo>
                      <a:lnTo>
                        <a:pt x="7453" y="11155"/>
                      </a:lnTo>
                      <a:lnTo>
                        <a:pt x="7623" y="11082"/>
                      </a:lnTo>
                      <a:lnTo>
                        <a:pt x="7794" y="10985"/>
                      </a:lnTo>
                      <a:lnTo>
                        <a:pt x="7916" y="10863"/>
                      </a:lnTo>
                      <a:lnTo>
                        <a:pt x="12007" y="6747"/>
                      </a:lnTo>
                      <a:lnTo>
                        <a:pt x="12007" y="6747"/>
                      </a:lnTo>
                      <a:lnTo>
                        <a:pt x="12105" y="6625"/>
                      </a:lnTo>
                      <a:lnTo>
                        <a:pt x="12153" y="6504"/>
                      </a:lnTo>
                      <a:lnTo>
                        <a:pt x="12202" y="6358"/>
                      </a:lnTo>
                      <a:lnTo>
                        <a:pt x="12202" y="6211"/>
                      </a:lnTo>
                      <a:lnTo>
                        <a:pt x="12202" y="6211"/>
                      </a:lnTo>
                      <a:lnTo>
                        <a:pt x="12178" y="6017"/>
                      </a:lnTo>
                      <a:lnTo>
                        <a:pt x="12129" y="5822"/>
                      </a:lnTo>
                      <a:lnTo>
                        <a:pt x="12032" y="5676"/>
                      </a:lnTo>
                      <a:lnTo>
                        <a:pt x="11886" y="5529"/>
                      </a:lnTo>
                      <a:lnTo>
                        <a:pt x="11886" y="5529"/>
                      </a:lnTo>
                      <a:lnTo>
                        <a:pt x="11764" y="5432"/>
                      </a:lnTo>
                      <a:lnTo>
                        <a:pt x="11618" y="5383"/>
                      </a:lnTo>
                      <a:lnTo>
                        <a:pt x="11472" y="5335"/>
                      </a:lnTo>
                      <a:lnTo>
                        <a:pt x="11325" y="5335"/>
                      </a:lnTo>
                      <a:lnTo>
                        <a:pt x="11325" y="5335"/>
                      </a:lnTo>
                      <a:lnTo>
                        <a:pt x="11131" y="5359"/>
                      </a:lnTo>
                      <a:lnTo>
                        <a:pt x="10960" y="5408"/>
                      </a:lnTo>
                      <a:lnTo>
                        <a:pt x="10790" y="5505"/>
                      </a:lnTo>
                      <a:lnTo>
                        <a:pt x="10643" y="5651"/>
                      </a:lnTo>
                      <a:lnTo>
                        <a:pt x="7161" y="8988"/>
                      </a:lnTo>
                      <a:lnTo>
                        <a:pt x="5797" y="7648"/>
                      </a:lnTo>
                      <a:lnTo>
                        <a:pt x="5797" y="7648"/>
                      </a:lnTo>
                      <a:lnTo>
                        <a:pt x="5675" y="7527"/>
                      </a:lnTo>
                      <a:lnTo>
                        <a:pt x="5505" y="7454"/>
                      </a:lnTo>
                      <a:lnTo>
                        <a:pt x="5358" y="7405"/>
                      </a:lnTo>
                      <a:lnTo>
                        <a:pt x="5188" y="7380"/>
                      </a:lnTo>
                      <a:lnTo>
                        <a:pt x="5188" y="7380"/>
                      </a:lnTo>
                      <a:lnTo>
                        <a:pt x="5017" y="7405"/>
                      </a:lnTo>
                      <a:lnTo>
                        <a:pt x="4847" y="7454"/>
                      </a:lnTo>
                      <a:lnTo>
                        <a:pt x="4701" y="7527"/>
                      </a:lnTo>
                      <a:lnTo>
                        <a:pt x="4555" y="7648"/>
                      </a:lnTo>
                      <a:lnTo>
                        <a:pt x="4555" y="7648"/>
                      </a:lnTo>
                      <a:lnTo>
                        <a:pt x="4457" y="7770"/>
                      </a:lnTo>
                      <a:lnTo>
                        <a:pt x="4360" y="7916"/>
                      </a:lnTo>
                      <a:lnTo>
                        <a:pt x="4311" y="8087"/>
                      </a:lnTo>
                      <a:lnTo>
                        <a:pt x="4311" y="8257"/>
                      </a:lnTo>
                      <a:lnTo>
                        <a:pt x="4311" y="8257"/>
                      </a:lnTo>
                      <a:lnTo>
                        <a:pt x="4311" y="8428"/>
                      </a:lnTo>
                      <a:lnTo>
                        <a:pt x="4360" y="8598"/>
                      </a:lnTo>
                      <a:lnTo>
                        <a:pt x="4457" y="8744"/>
                      </a:lnTo>
                      <a:lnTo>
                        <a:pt x="4555" y="8890"/>
                      </a:lnTo>
                      <a:lnTo>
                        <a:pt x="6601" y="10936"/>
                      </a:lnTo>
                      <a:lnTo>
                        <a:pt x="6601" y="10936"/>
                      </a:lnTo>
                      <a:lnTo>
                        <a:pt x="6747" y="11034"/>
                      </a:lnTo>
                      <a:lnTo>
                        <a:pt x="6893" y="11131"/>
                      </a:lnTo>
                      <a:lnTo>
                        <a:pt x="7063" y="11180"/>
                      </a:lnTo>
                      <a:lnTo>
                        <a:pt x="7234" y="11180"/>
                      </a:lnTo>
                      <a:lnTo>
                        <a:pt x="7234" y="11180"/>
                      </a:lnTo>
                      <a:close/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1530784" y="394812"/>
                  <a:ext cx="344009" cy="299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Google Shape;536;p37"/>
              <p:cNvGrpSpPr/>
              <p:nvPr/>
            </p:nvGrpSpPr>
            <p:grpSpPr>
              <a:xfrm>
                <a:off x="500251" y="2923410"/>
                <a:ext cx="309041" cy="403123"/>
                <a:chOff x="590250" y="244200"/>
                <a:chExt cx="407975" cy="532175"/>
              </a:xfrm>
            </p:grpSpPr>
            <p:sp>
              <p:nvSpPr>
                <p:cNvPr id="80" name="Google Shape;537;p37"/>
                <p:cNvSpPr/>
                <p:nvPr/>
              </p:nvSpPr>
              <p:spPr>
                <a:xfrm>
                  <a:off x="623125" y="313625"/>
                  <a:ext cx="375100" cy="46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4" h="18510" fill="none" extrusionOk="0">
                      <a:moveTo>
                        <a:pt x="1" y="17536"/>
                      </a:moveTo>
                      <a:lnTo>
                        <a:pt x="1" y="17536"/>
                      </a:lnTo>
                      <a:lnTo>
                        <a:pt x="1" y="17536"/>
                      </a:lnTo>
                      <a:lnTo>
                        <a:pt x="25" y="17682"/>
                      </a:lnTo>
                      <a:lnTo>
                        <a:pt x="49" y="17852"/>
                      </a:lnTo>
                      <a:lnTo>
                        <a:pt x="123" y="18023"/>
                      </a:lnTo>
                      <a:lnTo>
                        <a:pt x="220" y="18193"/>
                      </a:lnTo>
                      <a:lnTo>
                        <a:pt x="293" y="18291"/>
                      </a:lnTo>
                      <a:lnTo>
                        <a:pt x="390" y="18364"/>
                      </a:lnTo>
                      <a:lnTo>
                        <a:pt x="488" y="18412"/>
                      </a:lnTo>
                      <a:lnTo>
                        <a:pt x="610" y="18461"/>
                      </a:lnTo>
                      <a:lnTo>
                        <a:pt x="756" y="18510"/>
                      </a:lnTo>
                      <a:lnTo>
                        <a:pt x="926" y="18510"/>
                      </a:lnTo>
                      <a:lnTo>
                        <a:pt x="14468" y="18510"/>
                      </a:lnTo>
                      <a:lnTo>
                        <a:pt x="14468" y="18510"/>
                      </a:lnTo>
                      <a:lnTo>
                        <a:pt x="14541" y="18510"/>
                      </a:lnTo>
                      <a:lnTo>
                        <a:pt x="14614" y="18485"/>
                      </a:lnTo>
                      <a:lnTo>
                        <a:pt x="14736" y="18412"/>
                      </a:lnTo>
                      <a:lnTo>
                        <a:pt x="14833" y="18291"/>
                      </a:lnTo>
                      <a:lnTo>
                        <a:pt x="14906" y="18144"/>
                      </a:lnTo>
                      <a:lnTo>
                        <a:pt x="14955" y="17974"/>
                      </a:lnTo>
                      <a:lnTo>
                        <a:pt x="14979" y="17779"/>
                      </a:lnTo>
                      <a:lnTo>
                        <a:pt x="15003" y="17438"/>
                      </a:lnTo>
                      <a:lnTo>
                        <a:pt x="15003" y="487"/>
                      </a:lnTo>
                      <a:lnTo>
                        <a:pt x="15003" y="487"/>
                      </a:lnTo>
                      <a:lnTo>
                        <a:pt x="15003" y="341"/>
                      </a:lnTo>
                      <a:lnTo>
                        <a:pt x="14979" y="219"/>
                      </a:lnTo>
                      <a:lnTo>
                        <a:pt x="14955" y="146"/>
                      </a:lnTo>
                      <a:lnTo>
                        <a:pt x="14906" y="73"/>
                      </a:lnTo>
                      <a:lnTo>
                        <a:pt x="14833" y="49"/>
                      </a:lnTo>
                      <a:lnTo>
                        <a:pt x="14736" y="24"/>
                      </a:lnTo>
                      <a:lnTo>
                        <a:pt x="14468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538;p37"/>
                <p:cNvSpPr/>
                <p:nvPr/>
              </p:nvSpPr>
              <p:spPr>
                <a:xfrm>
                  <a:off x="590250" y="269775"/>
                  <a:ext cx="377525" cy="4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1" h="18511" fill="none" extrusionOk="0">
                      <a:moveTo>
                        <a:pt x="14321" y="0"/>
                      </a:moveTo>
                      <a:lnTo>
                        <a:pt x="780" y="0"/>
                      </a:lnTo>
                      <a:lnTo>
                        <a:pt x="780" y="0"/>
                      </a:lnTo>
                      <a:lnTo>
                        <a:pt x="634" y="25"/>
                      </a:lnTo>
                      <a:lnTo>
                        <a:pt x="488" y="74"/>
                      </a:lnTo>
                      <a:lnTo>
                        <a:pt x="342" y="122"/>
                      </a:lnTo>
                      <a:lnTo>
                        <a:pt x="220" y="220"/>
                      </a:lnTo>
                      <a:lnTo>
                        <a:pt x="122" y="341"/>
                      </a:lnTo>
                      <a:lnTo>
                        <a:pt x="74" y="488"/>
                      </a:lnTo>
                      <a:lnTo>
                        <a:pt x="25" y="634"/>
                      </a:lnTo>
                      <a:lnTo>
                        <a:pt x="1" y="780"/>
                      </a:lnTo>
                      <a:lnTo>
                        <a:pt x="1" y="17731"/>
                      </a:lnTo>
                      <a:lnTo>
                        <a:pt x="1" y="17731"/>
                      </a:lnTo>
                      <a:lnTo>
                        <a:pt x="25" y="17877"/>
                      </a:lnTo>
                      <a:lnTo>
                        <a:pt x="74" y="18023"/>
                      </a:lnTo>
                      <a:lnTo>
                        <a:pt x="122" y="18169"/>
                      </a:lnTo>
                      <a:lnTo>
                        <a:pt x="220" y="18291"/>
                      </a:lnTo>
                      <a:lnTo>
                        <a:pt x="342" y="18388"/>
                      </a:lnTo>
                      <a:lnTo>
                        <a:pt x="488" y="18437"/>
                      </a:lnTo>
                      <a:lnTo>
                        <a:pt x="634" y="18486"/>
                      </a:lnTo>
                      <a:lnTo>
                        <a:pt x="780" y="18510"/>
                      </a:lnTo>
                      <a:lnTo>
                        <a:pt x="14321" y="18510"/>
                      </a:lnTo>
                      <a:lnTo>
                        <a:pt x="14321" y="18510"/>
                      </a:lnTo>
                      <a:lnTo>
                        <a:pt x="14467" y="18486"/>
                      </a:lnTo>
                      <a:lnTo>
                        <a:pt x="14614" y="18437"/>
                      </a:lnTo>
                      <a:lnTo>
                        <a:pt x="14760" y="18388"/>
                      </a:lnTo>
                      <a:lnTo>
                        <a:pt x="14881" y="18291"/>
                      </a:lnTo>
                      <a:lnTo>
                        <a:pt x="14979" y="18169"/>
                      </a:lnTo>
                      <a:lnTo>
                        <a:pt x="15028" y="18023"/>
                      </a:lnTo>
                      <a:lnTo>
                        <a:pt x="15076" y="17877"/>
                      </a:lnTo>
                      <a:lnTo>
                        <a:pt x="15101" y="17731"/>
                      </a:lnTo>
                      <a:lnTo>
                        <a:pt x="15101" y="780"/>
                      </a:lnTo>
                      <a:lnTo>
                        <a:pt x="15101" y="780"/>
                      </a:lnTo>
                      <a:lnTo>
                        <a:pt x="15076" y="634"/>
                      </a:lnTo>
                      <a:lnTo>
                        <a:pt x="15028" y="488"/>
                      </a:lnTo>
                      <a:lnTo>
                        <a:pt x="14979" y="341"/>
                      </a:lnTo>
                      <a:lnTo>
                        <a:pt x="14881" y="220"/>
                      </a:lnTo>
                      <a:lnTo>
                        <a:pt x="14760" y="122"/>
                      </a:lnTo>
                      <a:lnTo>
                        <a:pt x="14614" y="74"/>
                      </a:lnTo>
                      <a:lnTo>
                        <a:pt x="14467" y="25"/>
                      </a:lnTo>
                      <a:lnTo>
                        <a:pt x="14321" y="0"/>
                      </a:lnTo>
                      <a:lnTo>
                        <a:pt x="14321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539;p37"/>
                <p:cNvSpPr/>
                <p:nvPr/>
              </p:nvSpPr>
              <p:spPr>
                <a:xfrm>
                  <a:off x="796650" y="274025"/>
                  <a:ext cx="45100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1804" fill="none" extrusionOk="0">
                      <a:moveTo>
                        <a:pt x="902" y="1"/>
                      </a:moveTo>
                      <a:lnTo>
                        <a:pt x="902" y="1"/>
                      </a:lnTo>
                      <a:lnTo>
                        <a:pt x="1073" y="25"/>
                      </a:lnTo>
                      <a:lnTo>
                        <a:pt x="1243" y="74"/>
                      </a:lnTo>
                      <a:lnTo>
                        <a:pt x="1414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9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9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4" y="1657"/>
                      </a:lnTo>
                      <a:lnTo>
                        <a:pt x="1243" y="1730"/>
                      </a:lnTo>
                      <a:lnTo>
                        <a:pt x="1073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2" y="1779"/>
                      </a:lnTo>
                      <a:lnTo>
                        <a:pt x="561" y="1730"/>
                      </a:lnTo>
                      <a:lnTo>
                        <a:pt x="391" y="1657"/>
                      </a:lnTo>
                      <a:lnTo>
                        <a:pt x="269" y="1535"/>
                      </a:lnTo>
                      <a:lnTo>
                        <a:pt x="147" y="1414"/>
                      </a:lnTo>
                      <a:lnTo>
                        <a:pt x="74" y="1243"/>
                      </a:lnTo>
                      <a:lnTo>
                        <a:pt x="25" y="1073"/>
                      </a:lnTo>
                      <a:lnTo>
                        <a:pt x="1" y="902"/>
                      </a:lnTo>
                      <a:lnTo>
                        <a:pt x="1" y="902"/>
                      </a:lnTo>
                      <a:lnTo>
                        <a:pt x="25" y="732"/>
                      </a:lnTo>
                      <a:lnTo>
                        <a:pt x="74" y="561"/>
                      </a:lnTo>
                      <a:lnTo>
                        <a:pt x="147" y="391"/>
                      </a:lnTo>
                      <a:lnTo>
                        <a:pt x="269" y="269"/>
                      </a:lnTo>
                      <a:lnTo>
                        <a:pt x="391" y="147"/>
                      </a:lnTo>
                      <a:lnTo>
                        <a:pt x="561" y="74"/>
                      </a:lnTo>
                      <a:lnTo>
                        <a:pt x="732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540;p37"/>
                <p:cNvSpPr/>
                <p:nvPr/>
              </p:nvSpPr>
              <p:spPr>
                <a:xfrm>
                  <a:off x="713850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902" y="1"/>
                      </a:moveTo>
                      <a:lnTo>
                        <a:pt x="902" y="1"/>
                      </a:lnTo>
                      <a:lnTo>
                        <a:pt x="1072" y="25"/>
                      </a:lnTo>
                      <a:lnTo>
                        <a:pt x="1243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9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9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3" y="1730"/>
                      </a:lnTo>
                      <a:lnTo>
                        <a:pt x="1072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1" y="1779"/>
                      </a:lnTo>
                      <a:lnTo>
                        <a:pt x="561" y="1730"/>
                      </a:lnTo>
                      <a:lnTo>
                        <a:pt x="390" y="1657"/>
                      </a:lnTo>
                      <a:lnTo>
                        <a:pt x="269" y="1535"/>
                      </a:lnTo>
                      <a:lnTo>
                        <a:pt x="147" y="1414"/>
                      </a:lnTo>
                      <a:lnTo>
                        <a:pt x="74" y="1243"/>
                      </a:lnTo>
                      <a:lnTo>
                        <a:pt x="25" y="1073"/>
                      </a:lnTo>
                      <a:lnTo>
                        <a:pt x="1" y="902"/>
                      </a:lnTo>
                      <a:lnTo>
                        <a:pt x="1" y="902"/>
                      </a:lnTo>
                      <a:lnTo>
                        <a:pt x="25" y="732"/>
                      </a:lnTo>
                      <a:lnTo>
                        <a:pt x="74" y="561"/>
                      </a:lnTo>
                      <a:lnTo>
                        <a:pt x="147" y="391"/>
                      </a:lnTo>
                      <a:lnTo>
                        <a:pt x="269" y="269"/>
                      </a:lnTo>
                      <a:lnTo>
                        <a:pt x="390" y="147"/>
                      </a:lnTo>
                      <a:lnTo>
                        <a:pt x="561" y="74"/>
                      </a:lnTo>
                      <a:lnTo>
                        <a:pt x="731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541;p37"/>
                <p:cNvSpPr/>
                <p:nvPr/>
              </p:nvSpPr>
              <p:spPr>
                <a:xfrm>
                  <a:off x="631050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0" y="902"/>
                      </a:moveTo>
                      <a:lnTo>
                        <a:pt x="0" y="902"/>
                      </a:lnTo>
                      <a:lnTo>
                        <a:pt x="25" y="732"/>
                      </a:lnTo>
                      <a:lnTo>
                        <a:pt x="73" y="561"/>
                      </a:lnTo>
                      <a:lnTo>
                        <a:pt x="147" y="391"/>
                      </a:lnTo>
                      <a:lnTo>
                        <a:pt x="268" y="269"/>
                      </a:lnTo>
                      <a:lnTo>
                        <a:pt x="390" y="147"/>
                      </a:lnTo>
                      <a:lnTo>
                        <a:pt x="561" y="74"/>
                      </a:lnTo>
                      <a:lnTo>
                        <a:pt x="731" y="25"/>
                      </a:lnTo>
                      <a:lnTo>
                        <a:pt x="902" y="1"/>
                      </a:lnTo>
                      <a:lnTo>
                        <a:pt x="902" y="1"/>
                      </a:lnTo>
                      <a:lnTo>
                        <a:pt x="1072" y="25"/>
                      </a:lnTo>
                      <a:lnTo>
                        <a:pt x="1243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7" y="391"/>
                      </a:lnTo>
                      <a:lnTo>
                        <a:pt x="1730" y="561"/>
                      </a:lnTo>
                      <a:lnTo>
                        <a:pt x="1778" y="732"/>
                      </a:lnTo>
                      <a:lnTo>
                        <a:pt x="1803" y="902"/>
                      </a:lnTo>
                      <a:lnTo>
                        <a:pt x="1803" y="902"/>
                      </a:lnTo>
                      <a:lnTo>
                        <a:pt x="1778" y="1073"/>
                      </a:lnTo>
                      <a:lnTo>
                        <a:pt x="1730" y="1243"/>
                      </a:lnTo>
                      <a:lnTo>
                        <a:pt x="1657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3" y="1730"/>
                      </a:lnTo>
                      <a:lnTo>
                        <a:pt x="1072" y="1779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  <a:lnTo>
                        <a:pt x="731" y="1779"/>
                      </a:lnTo>
                      <a:lnTo>
                        <a:pt x="561" y="1730"/>
                      </a:lnTo>
                      <a:lnTo>
                        <a:pt x="390" y="1657"/>
                      </a:lnTo>
                      <a:lnTo>
                        <a:pt x="268" y="1535"/>
                      </a:lnTo>
                      <a:lnTo>
                        <a:pt x="147" y="1414"/>
                      </a:lnTo>
                      <a:lnTo>
                        <a:pt x="73" y="1243"/>
                      </a:lnTo>
                      <a:lnTo>
                        <a:pt x="25" y="1073"/>
                      </a:lnTo>
                      <a:lnTo>
                        <a:pt x="0" y="902"/>
                      </a:lnTo>
                      <a:lnTo>
                        <a:pt x="0" y="902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542;p37"/>
                <p:cNvSpPr/>
                <p:nvPr/>
              </p:nvSpPr>
              <p:spPr>
                <a:xfrm>
                  <a:off x="649925" y="590050"/>
                  <a:ext cx="1339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1" fill="none" extrusionOk="0">
                      <a:moveTo>
                        <a:pt x="535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543;p37"/>
                <p:cNvSpPr/>
                <p:nvPr/>
              </p:nvSpPr>
              <p:spPr>
                <a:xfrm>
                  <a:off x="649925" y="534625"/>
                  <a:ext cx="2557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544;p37"/>
                <p:cNvSpPr/>
                <p:nvPr/>
              </p:nvSpPr>
              <p:spPr>
                <a:xfrm>
                  <a:off x="649925" y="479825"/>
                  <a:ext cx="2557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545;p37"/>
                <p:cNvSpPr/>
                <p:nvPr/>
              </p:nvSpPr>
              <p:spPr>
                <a:xfrm>
                  <a:off x="649925" y="424425"/>
                  <a:ext cx="2557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1" fill="none" extrusionOk="0">
                      <a:moveTo>
                        <a:pt x="1022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546;p37"/>
                <p:cNvSpPr/>
                <p:nvPr/>
              </p:nvSpPr>
              <p:spPr>
                <a:xfrm>
                  <a:off x="879475" y="274025"/>
                  <a:ext cx="45075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4" fill="none" extrusionOk="0">
                      <a:moveTo>
                        <a:pt x="901" y="1803"/>
                      </a:moveTo>
                      <a:lnTo>
                        <a:pt x="901" y="1803"/>
                      </a:lnTo>
                      <a:lnTo>
                        <a:pt x="731" y="1779"/>
                      </a:lnTo>
                      <a:lnTo>
                        <a:pt x="560" y="1730"/>
                      </a:lnTo>
                      <a:lnTo>
                        <a:pt x="390" y="1657"/>
                      </a:lnTo>
                      <a:lnTo>
                        <a:pt x="268" y="1535"/>
                      </a:lnTo>
                      <a:lnTo>
                        <a:pt x="146" y="1414"/>
                      </a:lnTo>
                      <a:lnTo>
                        <a:pt x="73" y="1243"/>
                      </a:lnTo>
                      <a:lnTo>
                        <a:pt x="25" y="1073"/>
                      </a:lnTo>
                      <a:lnTo>
                        <a:pt x="0" y="902"/>
                      </a:lnTo>
                      <a:lnTo>
                        <a:pt x="0" y="902"/>
                      </a:lnTo>
                      <a:lnTo>
                        <a:pt x="25" y="732"/>
                      </a:lnTo>
                      <a:lnTo>
                        <a:pt x="73" y="561"/>
                      </a:lnTo>
                      <a:lnTo>
                        <a:pt x="146" y="391"/>
                      </a:lnTo>
                      <a:lnTo>
                        <a:pt x="268" y="269"/>
                      </a:lnTo>
                      <a:lnTo>
                        <a:pt x="390" y="147"/>
                      </a:lnTo>
                      <a:lnTo>
                        <a:pt x="560" y="74"/>
                      </a:lnTo>
                      <a:lnTo>
                        <a:pt x="731" y="25"/>
                      </a:lnTo>
                      <a:lnTo>
                        <a:pt x="901" y="1"/>
                      </a:lnTo>
                      <a:lnTo>
                        <a:pt x="901" y="1"/>
                      </a:lnTo>
                      <a:lnTo>
                        <a:pt x="1072" y="25"/>
                      </a:lnTo>
                      <a:lnTo>
                        <a:pt x="1242" y="74"/>
                      </a:lnTo>
                      <a:lnTo>
                        <a:pt x="1413" y="147"/>
                      </a:lnTo>
                      <a:lnTo>
                        <a:pt x="1535" y="269"/>
                      </a:lnTo>
                      <a:lnTo>
                        <a:pt x="1656" y="391"/>
                      </a:lnTo>
                      <a:lnTo>
                        <a:pt x="1729" y="561"/>
                      </a:lnTo>
                      <a:lnTo>
                        <a:pt x="1778" y="732"/>
                      </a:lnTo>
                      <a:lnTo>
                        <a:pt x="1802" y="902"/>
                      </a:lnTo>
                      <a:lnTo>
                        <a:pt x="1802" y="902"/>
                      </a:lnTo>
                      <a:lnTo>
                        <a:pt x="1778" y="1073"/>
                      </a:lnTo>
                      <a:lnTo>
                        <a:pt x="1729" y="1243"/>
                      </a:lnTo>
                      <a:lnTo>
                        <a:pt x="1656" y="1414"/>
                      </a:lnTo>
                      <a:lnTo>
                        <a:pt x="1535" y="1535"/>
                      </a:lnTo>
                      <a:lnTo>
                        <a:pt x="1413" y="1657"/>
                      </a:lnTo>
                      <a:lnTo>
                        <a:pt x="1242" y="1730"/>
                      </a:lnTo>
                      <a:lnTo>
                        <a:pt x="1072" y="1779"/>
                      </a:lnTo>
                      <a:lnTo>
                        <a:pt x="901" y="1803"/>
                      </a:lnTo>
                      <a:lnTo>
                        <a:pt x="901" y="1803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547;p37"/>
                <p:cNvSpPr/>
                <p:nvPr/>
              </p:nvSpPr>
              <p:spPr>
                <a:xfrm>
                  <a:off x="6548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0" y="1"/>
                      </a:moveTo>
                      <a:lnTo>
                        <a:pt x="0" y="2046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548;p37"/>
                <p:cNvSpPr/>
                <p:nvPr/>
              </p:nvSpPr>
              <p:spPr>
                <a:xfrm>
                  <a:off x="7376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1" y="1"/>
                      </a:moveTo>
                      <a:lnTo>
                        <a:pt x="1" y="2046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549;p37"/>
                <p:cNvSpPr/>
                <p:nvPr/>
              </p:nvSpPr>
              <p:spPr>
                <a:xfrm>
                  <a:off x="820400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1" y="1"/>
                      </a:moveTo>
                      <a:lnTo>
                        <a:pt x="1" y="2046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Google Shape;550;p37"/>
                <p:cNvSpPr/>
                <p:nvPr/>
              </p:nvSpPr>
              <p:spPr>
                <a:xfrm>
                  <a:off x="903225" y="244200"/>
                  <a:ext cx="25" cy="5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47" fill="none" extrusionOk="0">
                      <a:moveTo>
                        <a:pt x="0" y="1"/>
                      </a:moveTo>
                      <a:lnTo>
                        <a:pt x="0" y="2046"/>
                      </a:lnTo>
                    </a:path>
                  </a:pathLst>
                </a:custGeom>
                <a:noFill/>
                <a:ln w="12175" cap="rnd" cmpd="sng">
                  <a:solidFill>
                    <a:srgbClr val="FF98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9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467769" y="66817"/>
            <a:ext cx="3889205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404040"/>
                </a:solidFill>
              </a:rPr>
              <a:t>Соглашение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софинансировании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F5C818D2-07D5-4F4C-AE6D-2E0F55946DB6}"/>
              </a:ext>
            </a:extLst>
          </p:cNvPr>
          <p:cNvGrpSpPr/>
          <p:nvPr/>
        </p:nvGrpSpPr>
        <p:grpSpPr>
          <a:xfrm>
            <a:off x="752562" y="1033661"/>
            <a:ext cx="389050" cy="365165"/>
            <a:chOff x="197609" y="1354045"/>
            <a:chExt cx="389050" cy="365165"/>
          </a:xfrm>
        </p:grpSpPr>
        <p:sp>
          <p:nvSpPr>
            <p:cNvPr id="55" name="Google Shape;187;p21">
              <a:extLst>
                <a:ext uri="{FF2B5EF4-FFF2-40B4-BE49-F238E27FC236}">
                  <a16:creationId xmlns:a16="http://schemas.microsoft.com/office/drawing/2014/main" xmlns="" id="{105DAA65-7857-425B-A2C9-757D29FF1C93}"/>
                </a:ext>
              </a:extLst>
            </p:cNvPr>
            <p:cNvSpPr/>
            <p:nvPr/>
          </p:nvSpPr>
          <p:spPr>
            <a:xfrm>
              <a:off x="197609" y="1354045"/>
              <a:ext cx="389050" cy="365165"/>
            </a:xfrm>
            <a:prstGeom prst="ellipse">
              <a:avLst/>
            </a:prstGeom>
            <a:solidFill>
              <a:srgbClr val="FFC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hnschrift Light" panose="020B0502040204020203" pitchFamily="34" charset="0"/>
              </a:endParaRPr>
            </a:p>
          </p:txBody>
        </p:sp>
        <p:grpSp>
          <p:nvGrpSpPr>
            <p:cNvPr id="87" name="Google Shape;787;p39">
              <a:extLst>
                <a:ext uri="{FF2B5EF4-FFF2-40B4-BE49-F238E27FC236}">
                  <a16:creationId xmlns:a16="http://schemas.microsoft.com/office/drawing/2014/main" xmlns="" id="{7CE286A5-DABF-47DC-9211-CD2F25FD5EDA}"/>
                </a:ext>
              </a:extLst>
            </p:cNvPr>
            <p:cNvGrpSpPr/>
            <p:nvPr/>
          </p:nvGrpSpPr>
          <p:grpSpPr>
            <a:xfrm>
              <a:off x="269674" y="1391102"/>
              <a:ext cx="244919" cy="264695"/>
              <a:chOff x="5973900" y="318475"/>
              <a:chExt cx="401900" cy="380575"/>
            </a:xfrm>
          </p:grpSpPr>
          <p:sp>
            <p:nvSpPr>
              <p:cNvPr id="88" name="Google Shape;788;p39">
                <a:extLst>
                  <a:ext uri="{FF2B5EF4-FFF2-40B4-BE49-F238E27FC236}">
                    <a16:creationId xmlns:a16="http://schemas.microsoft.com/office/drawing/2014/main" xmlns="" id="{65E65366-FB23-42A6-B1B8-16A9E4E48952}"/>
                  </a:ext>
                </a:extLst>
              </p:cNvPr>
              <p:cNvSpPr/>
              <p:nvPr/>
            </p:nvSpPr>
            <p:spPr>
              <a:xfrm>
                <a:off x="5973900" y="337975"/>
                <a:ext cx="4019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2680" fill="none" extrusionOk="0">
                    <a:moveTo>
                      <a:pt x="16075" y="2679"/>
                    </a:moveTo>
                    <a:lnTo>
                      <a:pt x="16075" y="0"/>
                    </a:lnTo>
                    <a:lnTo>
                      <a:pt x="1" y="0"/>
                    </a:lnTo>
                    <a:lnTo>
                      <a:pt x="1" y="2679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89" name="Google Shape;789;p39">
                <a:extLst>
                  <a:ext uri="{FF2B5EF4-FFF2-40B4-BE49-F238E27FC236}">
                    <a16:creationId xmlns:a16="http://schemas.microsoft.com/office/drawing/2014/main" xmlns="" id="{5713F10B-6722-4904-9BBD-847D4D87870F}"/>
                  </a:ext>
                </a:extLst>
              </p:cNvPr>
              <p:cNvSpPr/>
              <p:nvPr/>
            </p:nvSpPr>
            <p:spPr>
              <a:xfrm>
                <a:off x="6024450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3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3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2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2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0" name="Google Shape;790;p39">
                <a:extLst>
                  <a:ext uri="{FF2B5EF4-FFF2-40B4-BE49-F238E27FC236}">
                    <a16:creationId xmlns:a16="http://schemas.microsoft.com/office/drawing/2014/main" xmlns="" id="{1DE885C1-1ECA-448E-AB0D-320CD2C8E0FC}"/>
                  </a:ext>
                </a:extLst>
              </p:cNvPr>
              <p:cNvSpPr/>
              <p:nvPr/>
            </p:nvSpPr>
            <p:spPr>
              <a:xfrm>
                <a:off x="6280175" y="348325"/>
                <a:ext cx="45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803" fill="none" extrusionOk="0">
                    <a:moveTo>
                      <a:pt x="902" y="1803"/>
                    </a:moveTo>
                    <a:lnTo>
                      <a:pt x="902" y="1803"/>
                    </a:lnTo>
                    <a:lnTo>
                      <a:pt x="731" y="1778"/>
                    </a:lnTo>
                    <a:lnTo>
                      <a:pt x="561" y="1729"/>
                    </a:lnTo>
                    <a:lnTo>
                      <a:pt x="390" y="1632"/>
                    </a:lnTo>
                    <a:lnTo>
                      <a:pt x="268" y="1535"/>
                    </a:lnTo>
                    <a:lnTo>
                      <a:pt x="147" y="1388"/>
                    </a:lnTo>
                    <a:lnTo>
                      <a:pt x="74" y="1242"/>
                    </a:lnTo>
                    <a:lnTo>
                      <a:pt x="25" y="1072"/>
                    </a:lnTo>
                    <a:lnTo>
                      <a:pt x="0" y="901"/>
                    </a:lnTo>
                    <a:lnTo>
                      <a:pt x="0" y="901"/>
                    </a:lnTo>
                    <a:lnTo>
                      <a:pt x="25" y="707"/>
                    </a:lnTo>
                    <a:lnTo>
                      <a:pt x="74" y="536"/>
                    </a:lnTo>
                    <a:lnTo>
                      <a:pt x="147" y="390"/>
                    </a:lnTo>
                    <a:lnTo>
                      <a:pt x="268" y="244"/>
                    </a:lnTo>
                    <a:lnTo>
                      <a:pt x="390" y="146"/>
                    </a:lnTo>
                    <a:lnTo>
                      <a:pt x="561" y="49"/>
                    </a:lnTo>
                    <a:lnTo>
                      <a:pt x="731" y="0"/>
                    </a:lnTo>
                    <a:lnTo>
                      <a:pt x="902" y="0"/>
                    </a:lnTo>
                    <a:lnTo>
                      <a:pt x="902" y="0"/>
                    </a:lnTo>
                    <a:lnTo>
                      <a:pt x="1072" y="0"/>
                    </a:lnTo>
                    <a:lnTo>
                      <a:pt x="1243" y="49"/>
                    </a:lnTo>
                    <a:lnTo>
                      <a:pt x="1413" y="146"/>
                    </a:lnTo>
                    <a:lnTo>
                      <a:pt x="1535" y="244"/>
                    </a:lnTo>
                    <a:lnTo>
                      <a:pt x="1657" y="390"/>
                    </a:lnTo>
                    <a:lnTo>
                      <a:pt x="1730" y="536"/>
                    </a:lnTo>
                    <a:lnTo>
                      <a:pt x="1778" y="707"/>
                    </a:lnTo>
                    <a:lnTo>
                      <a:pt x="1803" y="901"/>
                    </a:lnTo>
                    <a:lnTo>
                      <a:pt x="1803" y="901"/>
                    </a:lnTo>
                    <a:lnTo>
                      <a:pt x="1778" y="1072"/>
                    </a:lnTo>
                    <a:lnTo>
                      <a:pt x="1730" y="1242"/>
                    </a:lnTo>
                    <a:lnTo>
                      <a:pt x="1657" y="1388"/>
                    </a:lnTo>
                    <a:lnTo>
                      <a:pt x="1535" y="1535"/>
                    </a:lnTo>
                    <a:lnTo>
                      <a:pt x="1413" y="1632"/>
                    </a:lnTo>
                    <a:lnTo>
                      <a:pt x="1243" y="1729"/>
                    </a:lnTo>
                    <a:lnTo>
                      <a:pt x="1072" y="1778"/>
                    </a:lnTo>
                    <a:lnTo>
                      <a:pt x="902" y="1803"/>
                    </a:lnTo>
                    <a:lnTo>
                      <a:pt x="902" y="180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1" name="Google Shape;791;p39">
                <a:extLst>
                  <a:ext uri="{FF2B5EF4-FFF2-40B4-BE49-F238E27FC236}">
                    <a16:creationId xmlns:a16="http://schemas.microsoft.com/office/drawing/2014/main" xmlns="" id="{DA05F657-CB14-42AC-B712-09A5BF4393D2}"/>
                  </a:ext>
                </a:extLst>
              </p:cNvPr>
              <p:cNvSpPr/>
              <p:nvPr/>
            </p:nvSpPr>
            <p:spPr>
              <a:xfrm>
                <a:off x="5973900" y="667375"/>
                <a:ext cx="401900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267" fill="none" extrusionOk="0">
                    <a:moveTo>
                      <a:pt x="1" y="0"/>
                    </a:moveTo>
                    <a:lnTo>
                      <a:pt x="1" y="487"/>
                    </a:lnTo>
                    <a:lnTo>
                      <a:pt x="1" y="487"/>
                    </a:lnTo>
                    <a:lnTo>
                      <a:pt x="25" y="658"/>
                    </a:lnTo>
                    <a:lnTo>
                      <a:pt x="74" y="804"/>
                    </a:lnTo>
                    <a:lnTo>
                      <a:pt x="147" y="926"/>
                    </a:lnTo>
                    <a:lnTo>
                      <a:pt x="220" y="1048"/>
                    </a:lnTo>
                    <a:lnTo>
                      <a:pt x="342" y="1145"/>
                    </a:lnTo>
                    <a:lnTo>
                      <a:pt x="488" y="1218"/>
                    </a:lnTo>
                    <a:lnTo>
                      <a:pt x="634" y="1267"/>
                    </a:lnTo>
                    <a:lnTo>
                      <a:pt x="780" y="1267"/>
                    </a:lnTo>
                    <a:lnTo>
                      <a:pt x="15296" y="1267"/>
                    </a:lnTo>
                    <a:lnTo>
                      <a:pt x="15296" y="1267"/>
                    </a:lnTo>
                    <a:lnTo>
                      <a:pt x="15442" y="1267"/>
                    </a:lnTo>
                    <a:lnTo>
                      <a:pt x="15588" y="1218"/>
                    </a:lnTo>
                    <a:lnTo>
                      <a:pt x="15734" y="1145"/>
                    </a:lnTo>
                    <a:lnTo>
                      <a:pt x="15856" y="1048"/>
                    </a:lnTo>
                    <a:lnTo>
                      <a:pt x="15929" y="926"/>
                    </a:lnTo>
                    <a:lnTo>
                      <a:pt x="16002" y="804"/>
                    </a:lnTo>
                    <a:lnTo>
                      <a:pt x="16051" y="658"/>
                    </a:lnTo>
                    <a:lnTo>
                      <a:pt x="16075" y="487"/>
                    </a:lnTo>
                    <a:lnTo>
                      <a:pt x="16075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2" name="Google Shape;792;p39">
                <a:extLst>
                  <a:ext uri="{FF2B5EF4-FFF2-40B4-BE49-F238E27FC236}">
                    <a16:creationId xmlns:a16="http://schemas.microsoft.com/office/drawing/2014/main" xmlns="" id="{74FDC756-06DE-4A5B-9B89-9460A7C50D0C}"/>
                  </a:ext>
                </a:extLst>
              </p:cNvPr>
              <p:cNvSpPr/>
              <p:nvPr/>
            </p:nvSpPr>
            <p:spPr>
              <a:xfrm>
                <a:off x="6302700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3" y="1"/>
                    </a:lnTo>
                    <a:lnTo>
                      <a:pt x="683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4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3" name="Google Shape;793;p39">
                <a:extLst>
                  <a:ext uri="{FF2B5EF4-FFF2-40B4-BE49-F238E27FC236}">
                    <a16:creationId xmlns:a16="http://schemas.microsoft.com/office/drawing/2014/main" xmlns="" id="{89A55839-72B3-4D34-A5BC-47ED255DBB50}"/>
                  </a:ext>
                </a:extLst>
              </p:cNvPr>
              <p:cNvSpPr/>
              <p:nvPr/>
            </p:nvSpPr>
            <p:spPr>
              <a:xfrm>
                <a:off x="6046975" y="318475"/>
                <a:ext cx="286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2534" fill="none" extrusionOk="0">
                    <a:moveTo>
                      <a:pt x="634" y="2534"/>
                    </a:moveTo>
                    <a:lnTo>
                      <a:pt x="488" y="2534"/>
                    </a:lnTo>
                    <a:lnTo>
                      <a:pt x="488" y="2534"/>
                    </a:lnTo>
                    <a:lnTo>
                      <a:pt x="390" y="2534"/>
                    </a:lnTo>
                    <a:lnTo>
                      <a:pt x="293" y="2485"/>
                    </a:lnTo>
                    <a:lnTo>
                      <a:pt x="220" y="2461"/>
                    </a:lnTo>
                    <a:lnTo>
                      <a:pt x="147" y="2388"/>
                    </a:lnTo>
                    <a:lnTo>
                      <a:pt x="74" y="2315"/>
                    </a:lnTo>
                    <a:lnTo>
                      <a:pt x="49" y="2242"/>
                    </a:lnTo>
                    <a:lnTo>
                      <a:pt x="1" y="2144"/>
                    </a:lnTo>
                    <a:lnTo>
                      <a:pt x="1" y="2047"/>
                    </a:lnTo>
                    <a:lnTo>
                      <a:pt x="1" y="488"/>
                    </a:lnTo>
                    <a:lnTo>
                      <a:pt x="1" y="488"/>
                    </a:lnTo>
                    <a:lnTo>
                      <a:pt x="1" y="391"/>
                    </a:lnTo>
                    <a:lnTo>
                      <a:pt x="49" y="293"/>
                    </a:lnTo>
                    <a:lnTo>
                      <a:pt x="74" y="220"/>
                    </a:lnTo>
                    <a:lnTo>
                      <a:pt x="147" y="147"/>
                    </a:lnTo>
                    <a:lnTo>
                      <a:pt x="220" y="74"/>
                    </a:lnTo>
                    <a:lnTo>
                      <a:pt x="293" y="50"/>
                    </a:lnTo>
                    <a:lnTo>
                      <a:pt x="390" y="1"/>
                    </a:lnTo>
                    <a:lnTo>
                      <a:pt x="488" y="1"/>
                    </a:lnTo>
                    <a:lnTo>
                      <a:pt x="682" y="1"/>
                    </a:lnTo>
                    <a:lnTo>
                      <a:pt x="682" y="1"/>
                    </a:lnTo>
                    <a:lnTo>
                      <a:pt x="780" y="1"/>
                    </a:lnTo>
                    <a:lnTo>
                      <a:pt x="877" y="50"/>
                    </a:lnTo>
                    <a:lnTo>
                      <a:pt x="950" y="74"/>
                    </a:lnTo>
                    <a:lnTo>
                      <a:pt x="1023" y="147"/>
                    </a:lnTo>
                    <a:lnTo>
                      <a:pt x="1072" y="220"/>
                    </a:lnTo>
                    <a:lnTo>
                      <a:pt x="1121" y="293"/>
                    </a:lnTo>
                    <a:lnTo>
                      <a:pt x="1145" y="391"/>
                    </a:lnTo>
                    <a:lnTo>
                      <a:pt x="1145" y="488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4" name="Google Shape;794;p39">
                <a:extLst>
                  <a:ext uri="{FF2B5EF4-FFF2-40B4-BE49-F238E27FC236}">
                    <a16:creationId xmlns:a16="http://schemas.microsoft.com/office/drawing/2014/main" xmlns="" id="{AB3B77B9-0078-4FBA-9C68-0045E39178C9}"/>
                  </a:ext>
                </a:extLst>
              </p:cNvPr>
              <p:cNvSpPr/>
              <p:nvPr/>
            </p:nvSpPr>
            <p:spPr>
              <a:xfrm>
                <a:off x="5973900" y="407375"/>
                <a:ext cx="401900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16076" h="10888" fill="none" extrusionOk="0">
                    <a:moveTo>
                      <a:pt x="1" y="1"/>
                    </a:moveTo>
                    <a:lnTo>
                      <a:pt x="1" y="10303"/>
                    </a:lnTo>
                    <a:lnTo>
                      <a:pt x="1" y="10303"/>
                    </a:lnTo>
                    <a:lnTo>
                      <a:pt x="25" y="10400"/>
                    </a:lnTo>
                    <a:lnTo>
                      <a:pt x="74" y="10498"/>
                    </a:lnTo>
                    <a:lnTo>
                      <a:pt x="147" y="10595"/>
                    </a:lnTo>
                    <a:lnTo>
                      <a:pt x="220" y="10693"/>
                    </a:lnTo>
                    <a:lnTo>
                      <a:pt x="342" y="10766"/>
                    </a:lnTo>
                    <a:lnTo>
                      <a:pt x="488" y="10839"/>
                    </a:lnTo>
                    <a:lnTo>
                      <a:pt x="634" y="10887"/>
                    </a:lnTo>
                    <a:lnTo>
                      <a:pt x="780" y="10887"/>
                    </a:lnTo>
                    <a:lnTo>
                      <a:pt x="15296" y="10887"/>
                    </a:lnTo>
                    <a:lnTo>
                      <a:pt x="15296" y="10887"/>
                    </a:lnTo>
                    <a:lnTo>
                      <a:pt x="15442" y="10887"/>
                    </a:lnTo>
                    <a:lnTo>
                      <a:pt x="15588" y="10839"/>
                    </a:lnTo>
                    <a:lnTo>
                      <a:pt x="15734" y="10766"/>
                    </a:lnTo>
                    <a:lnTo>
                      <a:pt x="15856" y="10668"/>
                    </a:lnTo>
                    <a:lnTo>
                      <a:pt x="15929" y="10546"/>
                    </a:lnTo>
                    <a:lnTo>
                      <a:pt x="16002" y="10425"/>
                    </a:lnTo>
                    <a:lnTo>
                      <a:pt x="16051" y="10278"/>
                    </a:lnTo>
                    <a:lnTo>
                      <a:pt x="16075" y="10108"/>
                    </a:lnTo>
                    <a:lnTo>
                      <a:pt x="16075" y="1"/>
                    </a:lnTo>
                    <a:lnTo>
                      <a:pt x="1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5" name="Google Shape;795;p39">
                <a:extLst>
                  <a:ext uri="{FF2B5EF4-FFF2-40B4-BE49-F238E27FC236}">
                    <a16:creationId xmlns:a16="http://schemas.microsoft.com/office/drawing/2014/main" xmlns="" id="{4AD387E2-FA94-4DBC-84BB-9C4D7D5FE1A2}"/>
                  </a:ext>
                </a:extLst>
              </p:cNvPr>
              <p:cNvSpPr/>
              <p:nvPr/>
            </p:nvSpPr>
            <p:spPr>
              <a:xfrm>
                <a:off x="6024450" y="456100"/>
                <a:ext cx="300800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7015" fill="none" extrusionOk="0">
                    <a:moveTo>
                      <a:pt x="0" y="0"/>
                    </a:moveTo>
                    <a:lnTo>
                      <a:pt x="12032" y="0"/>
                    </a:lnTo>
                    <a:lnTo>
                      <a:pt x="12032" y="7014"/>
                    </a:lnTo>
                    <a:lnTo>
                      <a:pt x="0" y="70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6" name="Google Shape;796;p39">
                <a:extLst>
                  <a:ext uri="{FF2B5EF4-FFF2-40B4-BE49-F238E27FC236}">
                    <a16:creationId xmlns:a16="http://schemas.microsoft.com/office/drawing/2014/main" xmlns="" id="{4838F6A0-B59C-4079-87AC-FE313EC488F1}"/>
                  </a:ext>
                </a:extLst>
              </p:cNvPr>
              <p:cNvSpPr/>
              <p:nvPr/>
            </p:nvSpPr>
            <p:spPr>
              <a:xfrm>
                <a:off x="6024450" y="57300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7" name="Google Shape;797;p39">
                <a:extLst>
                  <a:ext uri="{FF2B5EF4-FFF2-40B4-BE49-F238E27FC236}">
                    <a16:creationId xmlns:a16="http://schemas.microsoft.com/office/drawing/2014/main" xmlns="" id="{19E9AD78-81A6-4957-9EF5-9B5332293EAA}"/>
                  </a:ext>
                </a:extLst>
              </p:cNvPr>
              <p:cNvSpPr/>
              <p:nvPr/>
            </p:nvSpPr>
            <p:spPr>
              <a:xfrm>
                <a:off x="6024450" y="514550"/>
                <a:ext cx="300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1" fill="none" extrusionOk="0">
                    <a:moveTo>
                      <a:pt x="0" y="0"/>
                    </a:moveTo>
                    <a:lnTo>
                      <a:pt x="12032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8" name="Google Shape;798;p39">
                <a:extLst>
                  <a:ext uri="{FF2B5EF4-FFF2-40B4-BE49-F238E27FC236}">
                    <a16:creationId xmlns:a16="http://schemas.microsoft.com/office/drawing/2014/main" xmlns="" id="{C18891CF-DCAE-4EAE-9017-5FFEFD7AC4C2}"/>
                  </a:ext>
                </a:extLst>
              </p:cNvPr>
              <p:cNvSpPr/>
              <p:nvPr/>
            </p:nvSpPr>
            <p:spPr>
              <a:xfrm>
                <a:off x="6264950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99" name="Google Shape;799;p39">
                <a:extLst>
                  <a:ext uri="{FF2B5EF4-FFF2-40B4-BE49-F238E27FC236}">
                    <a16:creationId xmlns:a16="http://schemas.microsoft.com/office/drawing/2014/main" xmlns="" id="{DC44FCE8-4A8A-4B07-B217-D97F7FBA892B}"/>
                  </a:ext>
                </a:extLst>
              </p:cNvPr>
              <p:cNvSpPr/>
              <p:nvPr/>
            </p:nvSpPr>
            <p:spPr>
              <a:xfrm>
                <a:off x="6204675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0" y="0"/>
                    </a:moveTo>
                    <a:lnTo>
                      <a:pt x="0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100" name="Google Shape;800;p39">
                <a:extLst>
                  <a:ext uri="{FF2B5EF4-FFF2-40B4-BE49-F238E27FC236}">
                    <a16:creationId xmlns:a16="http://schemas.microsoft.com/office/drawing/2014/main" xmlns="" id="{C371FA7C-C1CC-430B-93AA-F58B5E459F92}"/>
                  </a:ext>
                </a:extLst>
              </p:cNvPr>
              <p:cNvSpPr/>
              <p:nvPr/>
            </p:nvSpPr>
            <p:spPr>
              <a:xfrm>
                <a:off x="6145000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  <p:sp>
            <p:nvSpPr>
              <p:cNvPr id="101" name="Google Shape;801;p39">
                <a:extLst>
                  <a:ext uri="{FF2B5EF4-FFF2-40B4-BE49-F238E27FC236}">
                    <a16:creationId xmlns:a16="http://schemas.microsoft.com/office/drawing/2014/main" xmlns="" id="{70DB50BE-B06C-4003-B354-FCA3F11FA36B}"/>
                  </a:ext>
                </a:extLst>
              </p:cNvPr>
              <p:cNvSpPr/>
              <p:nvPr/>
            </p:nvSpPr>
            <p:spPr>
              <a:xfrm>
                <a:off x="6084725" y="456100"/>
                <a:ext cx="25" cy="175375"/>
              </a:xfrm>
              <a:custGeom>
                <a:avLst/>
                <a:gdLst/>
                <a:ahLst/>
                <a:cxnLst/>
                <a:rect l="l" t="t" r="r" b="b"/>
                <a:pathLst>
                  <a:path w="1" h="7015" fill="none" extrusionOk="0">
                    <a:moveTo>
                      <a:pt x="1" y="0"/>
                    </a:moveTo>
                    <a:lnTo>
                      <a:pt x="1" y="7014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B6DC175-FF88-4A8B-89A2-4B15DF3A688A}"/>
              </a:ext>
            </a:extLst>
          </p:cNvPr>
          <p:cNvSpPr txBox="1"/>
          <p:nvPr/>
        </p:nvSpPr>
        <p:spPr>
          <a:xfrm>
            <a:off x="1217039" y="983317"/>
            <a:ext cx="75495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Соглашение 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софинансировании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заключается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срок </a:t>
            </a:r>
            <a:r>
              <a:rPr lang="ru-RU" b="1" dirty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  <a:sym typeface="Quattrocento Sans"/>
              </a:rPr>
              <a:t>не позднее </a:t>
            </a:r>
            <a:r>
              <a:rPr lang="ru-RU" b="1" dirty="0" smtClean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  <a:sym typeface="Quattrocento Sans"/>
              </a:rPr>
              <a:t>трех месяцев 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дня утверждения администрацией Губернатора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Архангельской области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Правительства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Архангельской области сводного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списка молодых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семей – участников мероприятия, изъявивших желание получить социальную выплату в планируемом году </a:t>
            </a:r>
          </a:p>
          <a:p>
            <a:r>
              <a:rPr lang="ru-RU" b="1" dirty="0" smtClean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b="1" dirty="0">
                <a:highlight>
                  <a:srgbClr val="FFCD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июнь – сентябрь)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054354" y="2168472"/>
            <a:ext cx="4806869" cy="2476099"/>
          </a:xfrm>
          <a:prstGeom prst="rect">
            <a:avLst/>
          </a:prstGeom>
          <a:solidFill>
            <a:srgbClr val="FFBA4B"/>
          </a:solidFill>
          <a:ln>
            <a:solidFill>
              <a:srgbClr val="FF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ctr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zernovalv\Desktop\d7f7f7b616908ab1efe27499d0468d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96" y="3348123"/>
            <a:ext cx="2332785" cy="12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6941" y="2319459"/>
            <a:ext cx="244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СТОРОНЫ СОГЛАШЕНИЯ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54354" y="2886331"/>
            <a:ext cx="14478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ОРГАН</a:t>
            </a:r>
          </a:p>
          <a:p>
            <a:pPr algn="ctr"/>
            <a:r>
              <a:rPr lang="ru-RU" sz="1000" dirty="0" smtClean="0"/>
              <a:t>МЕСТНОГО </a:t>
            </a:r>
          </a:p>
          <a:p>
            <a:pPr algn="ctr"/>
            <a:r>
              <a:rPr lang="ru-RU" sz="1000" dirty="0" smtClean="0"/>
              <a:t>САМОУПРАВЛЕНИЯ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573381" y="2898689"/>
            <a:ext cx="11560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ОРГАНИЗАЦИЯ</a:t>
            </a:r>
          </a:p>
          <a:p>
            <a:pPr algn="ctr"/>
            <a:r>
              <a:rPr lang="ru-RU" sz="800" dirty="0"/>
              <a:t> за исключением </a:t>
            </a:r>
            <a:endParaRPr lang="ru-RU" sz="800" dirty="0" smtClean="0"/>
          </a:p>
          <a:p>
            <a:pPr algn="ctr"/>
            <a:r>
              <a:rPr lang="ru-RU" sz="800" dirty="0" smtClean="0"/>
              <a:t>организаций</a:t>
            </a:r>
            <a:r>
              <a:rPr lang="ru-RU" sz="800" dirty="0"/>
              <a:t>, </a:t>
            </a:r>
            <a:endParaRPr lang="ru-RU" sz="800" dirty="0" smtClean="0"/>
          </a:p>
          <a:p>
            <a:pPr algn="ctr"/>
            <a:r>
              <a:rPr lang="ru-RU" sz="800" dirty="0" smtClean="0"/>
              <a:t>предоставляющих </a:t>
            </a:r>
          </a:p>
          <a:p>
            <a:pPr algn="ctr"/>
            <a:r>
              <a:rPr lang="ru-RU" sz="800" dirty="0" smtClean="0"/>
              <a:t>жилищные </a:t>
            </a:r>
            <a:r>
              <a:rPr lang="ru-RU" sz="800" dirty="0"/>
              <a:t>кредиты </a:t>
            </a:r>
            <a:endParaRPr lang="ru-RU" sz="800" dirty="0" smtClean="0"/>
          </a:p>
          <a:p>
            <a:pPr algn="ctr"/>
            <a:r>
              <a:rPr lang="ru-RU" sz="800" dirty="0" smtClean="0"/>
              <a:t>и </a:t>
            </a:r>
            <a:r>
              <a:rPr lang="ru-RU" sz="800" dirty="0"/>
              <a:t>займы</a:t>
            </a:r>
          </a:p>
          <a:p>
            <a:endParaRPr lang="ru-RU" sz="1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663142" y="2490099"/>
            <a:ext cx="194524" cy="335479"/>
          </a:xfrm>
          <a:prstGeom prst="downArrow">
            <a:avLst/>
          </a:prstGeom>
          <a:solidFill>
            <a:srgbClr val="FFC000"/>
          </a:solidFill>
          <a:ln>
            <a:solidFill>
              <a:srgbClr val="25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6125085" y="2476483"/>
            <a:ext cx="194524" cy="335479"/>
          </a:xfrm>
          <a:prstGeom prst="downArrow">
            <a:avLst/>
          </a:prstGeom>
          <a:solidFill>
            <a:srgbClr val="FFC000"/>
          </a:solidFill>
          <a:ln>
            <a:solidFill>
              <a:srgbClr val="25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460171" y="105621"/>
            <a:ext cx="4069318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-52"/>
              </a:rPr>
              <a:t>Соглашение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-52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-52"/>
              </a:rPr>
              <a:t>о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charset="-52"/>
              </a:rPr>
              <a:t>софинансировании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551714" y="3490686"/>
            <a:ext cx="3204359" cy="1208096"/>
          </a:xfrm>
          <a:prstGeom prst="roundRect">
            <a:avLst/>
          </a:prstGeom>
          <a:solidFill>
            <a:schemeClr val="bg1"/>
          </a:solidFill>
          <a:ln>
            <a:solidFill>
              <a:srgbClr val="25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Такой срок должен составлять </a:t>
            </a:r>
            <a:b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менее </a:t>
            </a:r>
            <a:r>
              <a:rPr lang="ru-RU" sz="1600" b="1" dirty="0">
                <a:solidFill>
                  <a:srgbClr val="000000"/>
                </a:solidFill>
                <a:highlight>
                  <a:srgbClr val="FFCD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одного месяца </a:t>
            </a:r>
            <a:r>
              <a:rPr lang="ru-RU" sz="1600" b="1" dirty="0" smtClean="0">
                <a:solidFill>
                  <a:srgbClr val="000000"/>
                </a:solidFill>
                <a:highlight>
                  <a:srgbClr val="FFCD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highlight>
                  <a:srgbClr val="FFCD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дня заключения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соглашения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ru-RU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софинансировании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highlight>
                  <a:srgbClr val="FFCD00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(октябрь)</a:t>
            </a:r>
            <a:endParaRPr lang="ru-RU" sz="1600" b="1" dirty="0">
              <a:solidFill>
                <a:srgbClr val="000000"/>
              </a:solidFill>
              <a:highlight>
                <a:srgbClr val="FFCD00"/>
              </a:highlight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48733287"/>
              </p:ext>
            </p:extLst>
          </p:nvPr>
        </p:nvGraphicFramePr>
        <p:xfrm>
          <a:off x="406976" y="1026224"/>
          <a:ext cx="3911024" cy="365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4428772" y="3795547"/>
            <a:ext cx="1066800" cy="459302"/>
          </a:xfrm>
          <a:prstGeom prst="rightArrow">
            <a:avLst/>
          </a:prstGeom>
          <a:solidFill>
            <a:srgbClr val="FFC000"/>
          </a:solidFill>
          <a:ln>
            <a:solidFill>
              <a:srgbClr val="25E5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Google Shape;483;p39"/>
          <p:cNvGrpSpPr/>
          <p:nvPr/>
        </p:nvGrpSpPr>
        <p:grpSpPr>
          <a:xfrm>
            <a:off x="3339993" y="1250128"/>
            <a:ext cx="677647" cy="771832"/>
            <a:chOff x="596350" y="929175"/>
            <a:chExt cx="407950" cy="497475"/>
          </a:xfrm>
        </p:grpSpPr>
        <p:sp>
          <p:nvSpPr>
            <p:cNvPr id="70" name="Google Shape;484;p3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5;p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6;p3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7;p3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8;p3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9;p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0;p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700" cap="rnd" cmpd="sng">
              <a:solidFill>
                <a:srgbClr val="FF9E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680;p39"/>
          <p:cNvSpPr/>
          <p:nvPr/>
        </p:nvSpPr>
        <p:spPr>
          <a:xfrm>
            <a:off x="3305715" y="2481325"/>
            <a:ext cx="746204" cy="74599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700" cap="rnd" cmpd="sng">
            <a:solidFill>
              <a:srgbClr val="FF9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2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0"/>
          <p:cNvSpPr txBox="1"/>
          <p:nvPr/>
        </p:nvSpPr>
        <p:spPr>
          <a:xfrm>
            <a:off x="1105975" y="1953490"/>
            <a:ext cx="6931800" cy="31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СПАСИБО ЗА ВНИМАНИЕ!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6" name="Google Shape;626;p4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329546" y="3643743"/>
            <a:ext cx="2121834" cy="824345"/>
            <a:chOff x="-221673" y="0"/>
            <a:chExt cx="2121834" cy="8243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673" y="0"/>
              <a:ext cx="1222481" cy="824345"/>
            </a:xfrm>
            <a:prstGeom prst="rect">
              <a:avLst/>
            </a:prstGeom>
          </p:spPr>
        </p:pic>
        <p:sp>
          <p:nvSpPr>
            <p:cNvPr id="20" name="Google Shape;75;p14"/>
            <p:cNvSpPr txBox="1">
              <a:spLocks/>
            </p:cNvSpPr>
            <p:nvPr/>
          </p:nvSpPr>
          <p:spPr>
            <a:xfrm>
              <a:off x="630780" y="0"/>
              <a:ext cx="1269381" cy="609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Pts val="2400"/>
                <a:buFont typeface="Droid Serif"/>
                <a:buChar char="⊡"/>
                <a:defRPr sz="30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□"/>
                <a:defRPr sz="24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2400"/>
                <a:buFont typeface="Droid Serif"/>
                <a:buChar char="■"/>
                <a:defRPr sz="24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●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800"/>
                <a:buFont typeface="Droid Serif"/>
                <a:buChar char="○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■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●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○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Droid Serif"/>
                <a:buChar char="■"/>
                <a:defRPr sz="1800" b="0" i="0" u="none" strike="noStrike" cap="none">
                  <a:solidFill>
                    <a:srgbClr val="434343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9pPr>
            </a:lstStyle>
            <a:p>
              <a:pPr marL="76200" indent="0">
                <a:buNone/>
              </a:pPr>
              <a:r>
                <a:rPr lang="ru-RU" sz="1100" b="1" dirty="0" smtClean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Правительство Архангельской области</a:t>
              </a:r>
              <a:endParaRPr lang="ru-RU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80" y="3736240"/>
            <a:ext cx="1826712" cy="6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308</Words>
  <Application>Microsoft Office PowerPoint</Application>
  <PresentationFormat>Экран (16:9)</PresentationFormat>
  <Paragraphs>65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Droid Serif</vt:lpstr>
      <vt:lpstr>Quattrocento Sans</vt:lpstr>
      <vt:lpstr>Calibri</vt:lpstr>
      <vt:lpstr>Bahnschrift Light</vt:lpstr>
      <vt:lpstr>Berlin Sans FB Demi</vt:lpstr>
      <vt:lpstr>Montserrat</vt:lpstr>
      <vt:lpstr>Perdita template</vt:lpstr>
      <vt:lpstr>1_Perdita template</vt:lpstr>
      <vt:lpstr>ПОРЯДОК участия организаций Архангельской области в реализации подпрограммы № 2  «Обеспечение жильем молодых семей»</vt:lpstr>
      <vt:lpstr>Преимущества</vt:lpstr>
      <vt:lpstr>Нормативное регулирование</vt:lpstr>
      <vt:lpstr>Формирование  списка молодых семей</vt:lpstr>
      <vt:lpstr>Порядок формирования списка</vt:lpstr>
      <vt:lpstr>Соглашение  о софинансировании</vt:lpstr>
      <vt:lpstr>Соглашение о софинансировании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участия организаций Архангельской области в реализации подпрограммы № 2  «Обеспечение жильем молодых семей»</dc:title>
  <dc:creator>Admin</dc:creator>
  <cp:lastModifiedBy>Зернова Людмила Валентиновна</cp:lastModifiedBy>
  <cp:revision>99</cp:revision>
  <dcterms:modified xsi:type="dcterms:W3CDTF">2020-10-08T06:59:12Z</dcterms:modified>
</cp:coreProperties>
</file>